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682" r:id="rId2"/>
    <p:sldId id="687" r:id="rId3"/>
    <p:sldId id="693" r:id="rId4"/>
    <p:sldId id="697" r:id="rId5"/>
    <p:sldId id="694" r:id="rId6"/>
    <p:sldId id="702" r:id="rId7"/>
    <p:sldId id="703" r:id="rId8"/>
    <p:sldId id="695" r:id="rId9"/>
    <p:sldId id="698" r:id="rId10"/>
    <p:sldId id="699" r:id="rId11"/>
    <p:sldId id="700" r:id="rId12"/>
    <p:sldId id="701" r:id="rId13"/>
    <p:sldId id="58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3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8A806-C2F7-4E7B-9619-B3B630C21B14}" type="datetimeFigureOut">
              <a:rPr lang="en-CA" smtClean="0"/>
              <a:t>2022-03-27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69EFA-58F6-4CC9-AAAF-F45961FF1CD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9314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endParaRPr lang="en-US" sz="1200" b="1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78592-48C5-45C1-96F0-BD360B5C98D3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4146577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Lato Ligh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78592-48C5-45C1-96F0-BD360B5C98D3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286505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Lato Ligh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78592-48C5-45C1-96F0-BD360B5C98D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2810758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41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Lato Ligh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78592-48C5-45C1-96F0-BD360B5C98D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4146577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endParaRPr lang="en-US" sz="1200" b="1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78592-48C5-45C1-96F0-BD360B5C98D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1827172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Lato Ligh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78592-48C5-45C1-96F0-BD360B5C98D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3862080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Lato Ligh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78592-48C5-45C1-96F0-BD360B5C98D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1302705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Lato Ligh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78592-48C5-45C1-96F0-BD360B5C98D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625698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Lato Ligh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78592-48C5-45C1-96F0-BD360B5C98D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2517743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Lato Ligh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78592-48C5-45C1-96F0-BD360B5C98D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2013342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Lato Ligh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78592-48C5-45C1-96F0-BD360B5C98D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517803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BC78-650A-431A-B23D-5AC823F799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2842FA-FD67-4DEC-9FAD-99D5A0A476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C62BD-5521-4BE3-9319-0FDED7FC9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266A-C4CC-479A-BFE3-67A44093B10E}" type="datetimeFigureOut">
              <a:rPr lang="en-CA" smtClean="0"/>
              <a:t>2022-03-27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CAC88-E1A2-434A-A704-AADD6ED94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AC181-2973-4CEB-8786-E12DB7EAE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8BD67-C74E-4FB8-8CF5-6C4DFD75AE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2852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28B53-268B-438A-A92E-9593491EE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12B618-5013-4423-8B0A-ECE64F7E95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30CBB-D148-4E87-AF46-29347B28E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266A-C4CC-479A-BFE3-67A44093B10E}" type="datetimeFigureOut">
              <a:rPr lang="en-CA" smtClean="0"/>
              <a:t>2022-03-27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CA86-F5EF-4695-B08D-20932C0C5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E35DF-AB1D-4E59-B7A9-4A17301DA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8BD67-C74E-4FB8-8CF5-6C4DFD75AE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4443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CC8124-823B-4EE0-BF91-2F656170C8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94426C-B89D-460E-854B-C60EFE8D1D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F3082-9BD6-420A-9BB2-2DD0B5889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266A-C4CC-479A-BFE3-67A44093B10E}" type="datetimeFigureOut">
              <a:rPr lang="en-CA" smtClean="0"/>
              <a:t>2022-03-27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FBFB8-5183-4FCF-A5E4-E27E45333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95397-CCE9-48E7-91A8-87AC4F074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8BD67-C74E-4FB8-8CF5-6C4DFD75AE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6947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349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85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0539E-AD21-4D78-B953-9DD667E7D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53A86-8C5D-467B-AACB-C1BF6228F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CF0C2-C4C8-457B-8BD8-BDFC04F52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266A-C4CC-479A-BFE3-67A44093B10E}" type="datetimeFigureOut">
              <a:rPr lang="en-CA" smtClean="0"/>
              <a:t>2022-03-27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43DFB-980A-4EE3-BBD9-652F8A407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8505C-3198-4315-B1C3-D5AFAA124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8BD67-C74E-4FB8-8CF5-6C4DFD75AE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5530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CB249-5D0C-40CE-8A31-94E2DBEFF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DE1978-6B4A-4156-9D11-E1B1523EB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9E10B-DD4B-4ABE-8672-7EE329960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266A-C4CC-479A-BFE3-67A44093B10E}" type="datetimeFigureOut">
              <a:rPr lang="en-CA" smtClean="0"/>
              <a:t>2022-03-27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B96CF-39FA-4FF2-A1EE-477D6FD00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E1A7-29D8-4934-8A8A-196502981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8BD67-C74E-4FB8-8CF5-6C4DFD75AE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4433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C2B54-A7FB-4BE7-9837-DC66C1C13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81ABA-184A-456F-A2A9-445197E9A2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8B66E0-12E2-4B55-AF15-954C1DEEA3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37DA5-437F-4DEA-8F5F-B8544604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266A-C4CC-479A-BFE3-67A44093B10E}" type="datetimeFigureOut">
              <a:rPr lang="en-CA" smtClean="0"/>
              <a:t>2022-03-27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0E6532-6BA7-448E-8023-DDF5442D9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237726-6062-4999-8669-873F1677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8BD67-C74E-4FB8-8CF5-6C4DFD75AE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9463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ECC80-4520-4169-AA8A-FA96BED5F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3CB26E-3FE4-4032-941D-B9678B3D5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080DB-91E6-47E6-A7A0-2B1E9D449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792575-05A8-451B-90CF-1BCDD2BC75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E8E418-245A-4320-BDBD-AA34722E76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4C751F-A4FF-497B-9EB3-6EF0CDBC7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266A-C4CC-479A-BFE3-67A44093B10E}" type="datetimeFigureOut">
              <a:rPr lang="en-CA" smtClean="0"/>
              <a:t>2022-03-27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3263C7-CC51-4C70-893E-0922F8435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7DAB42-025C-422D-AB6C-B821102B0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8BD67-C74E-4FB8-8CF5-6C4DFD75AE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3465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26210-4367-49EB-B42C-90F57C148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EDBE75-FBAD-4737-9E53-3A1D40D2B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266A-C4CC-479A-BFE3-67A44093B10E}" type="datetimeFigureOut">
              <a:rPr lang="en-CA" smtClean="0"/>
              <a:t>2022-03-27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10FB95-08A4-4174-AAE5-328AB2C8A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BA906B-1663-444D-AB0F-D752F8D4F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8BD67-C74E-4FB8-8CF5-6C4DFD75AE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485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169815-54F3-4E37-B642-F5038720C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266A-C4CC-479A-BFE3-67A44093B10E}" type="datetimeFigureOut">
              <a:rPr lang="en-CA" smtClean="0"/>
              <a:t>2022-03-27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080405-B2BA-4B05-BE1B-1BD3BA210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981FEE-8FF6-4A64-8C67-FEFE36EF3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8BD67-C74E-4FB8-8CF5-6C4DFD75AE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7291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0763F-9E8A-4F43-A118-3CAC6442D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BCF11-98A2-4E3F-AC6E-6C77A6A78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DAF666-C439-4F43-BC01-C6409D3F0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2DCB3-1AD1-4EDE-B947-A57EC08ED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266A-C4CC-479A-BFE3-67A44093B10E}" type="datetimeFigureOut">
              <a:rPr lang="en-CA" smtClean="0"/>
              <a:t>2022-03-27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0C7CEC-DD0F-4F65-8D4E-609FB6EC6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2F8160-55A9-4FF3-9B31-935552350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8BD67-C74E-4FB8-8CF5-6C4DFD75AE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4338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ADDE2-F5A6-4664-90AD-B6B3EE256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F2EADA-16AB-4EC5-AE39-7C20784577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B05B8E-5080-4B03-9E21-FCFE9356D1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5B513-4981-44E1-A62A-063921279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266A-C4CC-479A-BFE3-67A44093B10E}" type="datetimeFigureOut">
              <a:rPr lang="en-CA" smtClean="0"/>
              <a:t>2022-03-27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F0B019-45E9-4DF3-8411-4E264C684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9AC25D-E4E2-4D07-8074-99607583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8BD67-C74E-4FB8-8CF5-6C4DFD75AE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9168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CC2FDD-70BD-4763-9948-019BB4586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ADBA2A-FBEF-47D1-BC6F-18291FFBF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48148-4C26-40D6-A53E-F6AE779279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E266A-C4CC-479A-BFE3-67A44093B10E}" type="datetimeFigureOut">
              <a:rPr lang="en-CA" smtClean="0"/>
              <a:t>2022-03-27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24E3B-9565-483A-8532-3D807CA9A0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27561-CEB4-46F0-B1A1-47A36E121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8BD67-C74E-4FB8-8CF5-6C4DFD75AE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5473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ntranet.mayo.edu/charlie/brand-resource-center/files/2019/01/2color-logo-st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29" y="0"/>
            <a:ext cx="2759248" cy="2759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8426" y="2488329"/>
            <a:ext cx="10820400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Correlation of </a:t>
            </a:r>
            <a:r>
              <a:rPr lang="en-US" sz="3600" dirty="0">
                <a:solidFill>
                  <a:schemeClr val="accent5"/>
                </a:solidFill>
              </a:rPr>
              <a:t>Face Transplant</a:t>
            </a:r>
            <a:r>
              <a:rPr lang="en-US" sz="3600" dirty="0"/>
              <a:t> Smile Excursion Measurements with Emotional Evaluation by </a:t>
            </a:r>
            <a:r>
              <a:rPr lang="en-US" sz="3600" dirty="0">
                <a:solidFill>
                  <a:schemeClr val="accent5"/>
                </a:solidFill>
              </a:rPr>
              <a:t>Artificial Intelligence</a:t>
            </a:r>
            <a:r>
              <a:rPr lang="en-US" sz="3600" dirty="0"/>
              <a:t> </a:t>
            </a:r>
            <a:br>
              <a:rPr lang="en-US" sz="3300" dirty="0"/>
            </a:br>
            <a:endParaRPr lang="en-US" sz="3300" dirty="0"/>
          </a:p>
          <a:p>
            <a:pPr algn="ctr"/>
            <a:endParaRPr lang="en-US" sz="2200" dirty="0"/>
          </a:p>
          <a:p>
            <a:pPr algn="ctr"/>
            <a:r>
              <a:rPr lang="en-US" sz="1600" b="1" dirty="0"/>
              <a:t>Nathan Hebel, B.S.</a:t>
            </a:r>
          </a:p>
          <a:p>
            <a:pPr algn="ctr"/>
            <a:r>
              <a:rPr lang="en-US" sz="1600" dirty="0"/>
              <a:t>Thanapoom Boonipat, M.D.</a:t>
            </a:r>
          </a:p>
          <a:p>
            <a:pPr algn="ctr"/>
            <a:r>
              <a:rPr lang="en-US" sz="1600" dirty="0"/>
              <a:t>Jason Lin, M.D. </a:t>
            </a:r>
          </a:p>
          <a:p>
            <a:pPr algn="ctr"/>
            <a:r>
              <a:rPr lang="en-US" sz="1600" dirty="0"/>
              <a:t>Samir </a:t>
            </a:r>
            <a:r>
              <a:rPr lang="en-US" sz="1600" dirty="0" err="1"/>
              <a:t>Mardini</a:t>
            </a:r>
            <a:r>
              <a:rPr lang="en-US" sz="1600" dirty="0"/>
              <a:t>, M.D.</a:t>
            </a:r>
          </a:p>
          <a:p>
            <a:endParaRPr lang="en-US" sz="1600" dirty="0"/>
          </a:p>
          <a:p>
            <a:pPr algn="ctr"/>
            <a:endParaRPr lang="en-US" sz="1600" dirty="0"/>
          </a:p>
          <a:p>
            <a:pPr algn="ctr"/>
            <a:endParaRPr lang="en-US" sz="1600" dirty="0"/>
          </a:p>
          <a:p>
            <a:pPr algn="ctr"/>
            <a:endParaRPr lang="en-US" sz="1600" dirty="0"/>
          </a:p>
          <a:p>
            <a:pPr algn="ctr"/>
            <a:endParaRPr lang="en-US" sz="1600" dirty="0"/>
          </a:p>
          <a:p>
            <a:pPr algn="ctr"/>
            <a:endParaRPr lang="en-US" sz="1600" dirty="0"/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37237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879183" y="0"/>
            <a:ext cx="10433634" cy="1371600"/>
          </a:xfrm>
          <a:prstGeom prst="rect">
            <a:avLst/>
          </a:prstGeom>
        </p:spPr>
        <p:txBody>
          <a:bodyPr vert="horz" lIns="0" tIns="60950" rIns="0" bIns="6095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750" dirty="0">
              <a:solidFill>
                <a:srgbClr val="77961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013002-5B20-2C41-A48A-AD8569F7EB52}"/>
              </a:ext>
            </a:extLst>
          </p:cNvPr>
          <p:cNvSpPr txBox="1">
            <a:spLocks/>
          </p:cNvSpPr>
          <p:nvPr/>
        </p:nvSpPr>
        <p:spPr>
          <a:xfrm>
            <a:off x="1074925" y="2449444"/>
            <a:ext cx="10771023" cy="4800600"/>
          </a:xfrm>
          <a:prstGeom prst="rect">
            <a:avLst/>
          </a:prstGeom>
        </p:spPr>
        <p:txBody>
          <a:bodyPr vert="horz" lIns="0" tIns="304747" rIns="0" bIns="6095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500"/>
              </a:spcBef>
              <a:buClr>
                <a:schemeClr val="tx2"/>
              </a:buClr>
              <a:buFont typeface="Arial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F97D9"/>
              </a:buClr>
            </a:pPr>
            <a:endParaRPr lang="en-US" sz="1000" dirty="0">
              <a:solidFill>
                <a:srgbClr val="77961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0416" y="1621972"/>
            <a:ext cx="103424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  <p:grpSp>
        <p:nvGrpSpPr>
          <p:cNvPr id="9" name="Group 8"/>
          <p:cNvGrpSpPr/>
          <p:nvPr/>
        </p:nvGrpSpPr>
        <p:grpSpPr>
          <a:xfrm>
            <a:off x="4235366" y="582428"/>
            <a:ext cx="3700675" cy="1142781"/>
            <a:chOff x="8467580" y="483017"/>
            <a:chExt cx="7401349" cy="2285561"/>
          </a:xfrm>
        </p:grpSpPr>
        <p:sp>
          <p:nvSpPr>
            <p:cNvPr id="11" name="TextBox 10"/>
            <p:cNvSpPr txBox="1"/>
            <p:nvPr/>
          </p:nvSpPr>
          <p:spPr>
            <a:xfrm>
              <a:off x="8467580" y="483017"/>
              <a:ext cx="7401349" cy="1446533"/>
            </a:xfrm>
            <a:prstGeom prst="rect">
              <a:avLst/>
            </a:prstGeom>
            <a:noFill/>
          </p:spPr>
          <p:txBody>
            <a:bodyPr wrap="none" lIns="45711" tIns="22856" rIns="45711" bIns="22856" rtlCol="0">
              <a:spAutoFit/>
            </a:bodyPr>
            <a:lstStyle/>
            <a:p>
              <a:pPr algn="ctr"/>
              <a:r>
                <a:rPr lang="en-CA" sz="4400" b="1" dirty="0">
                  <a:solidFill>
                    <a:schemeClr val="tx2"/>
                  </a:solidFill>
                  <a:latin typeface="Lato Regular"/>
                  <a:cs typeface="Lato Regular"/>
                </a:rPr>
                <a:t>Candid Results</a:t>
              </a:r>
              <a:endParaRPr lang="id-ID" sz="4400" b="1" dirty="0">
                <a:solidFill>
                  <a:schemeClr val="tx2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412328" y="2677140"/>
              <a:ext cx="1553038" cy="9143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670" tIns="22836" rIns="45670" bIns="22836" rtlCol="0" anchor="ctr"/>
            <a:lstStyle/>
            <a:p>
              <a:pPr algn="ctr"/>
              <a:endParaRPr lang="en-US" sz="900" dirty="0">
                <a:solidFill>
                  <a:schemeClr val="accent2"/>
                </a:solidFill>
                <a:latin typeface="Open Sans Light"/>
              </a:endParaRPr>
            </a:p>
          </p:txBody>
        </p:sp>
        <p:sp>
          <p:nvSpPr>
            <p:cNvPr id="13" name="Subtitle 2"/>
            <p:cNvSpPr txBox="1">
              <a:spLocks/>
            </p:cNvSpPr>
            <p:nvPr/>
          </p:nvSpPr>
          <p:spPr>
            <a:xfrm>
              <a:off x="10258826" y="1748566"/>
              <a:ext cx="3860037" cy="733602"/>
            </a:xfrm>
            <a:prstGeom prst="rect">
              <a:avLst/>
            </a:prstGeom>
          </p:spPr>
          <p:txBody>
            <a:bodyPr vert="horz" wrap="none" lIns="108745" tIns="54373" rIns="108745" bIns="54373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550" dirty="0">
                  <a:solidFill>
                    <a:schemeClr val="accent5"/>
                  </a:solidFill>
                  <a:latin typeface="Lato Light"/>
                  <a:cs typeface="Lato Light"/>
                </a:rPr>
                <a:t>What Did We Find?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85756FC-6E74-4142-BD3A-645AF60C89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9" t="19598" r="21583" b="12866"/>
          <a:stretch/>
        </p:blipFill>
        <p:spPr>
          <a:xfrm>
            <a:off x="691119" y="1621624"/>
            <a:ext cx="4440101" cy="3682033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914F29D-CB66-48CE-BBCE-18B30C5E3587}"/>
              </a:ext>
            </a:extLst>
          </p:cNvPr>
          <p:cNvSpPr txBox="1">
            <a:spLocks/>
          </p:cNvSpPr>
          <p:nvPr/>
        </p:nvSpPr>
        <p:spPr>
          <a:xfrm>
            <a:off x="5603318" y="2433030"/>
            <a:ext cx="5894388" cy="2900495"/>
          </a:xfrm>
          <a:prstGeom prst="rect">
            <a:avLst/>
          </a:prstGeom>
        </p:spPr>
        <p:txBody>
          <a:bodyPr/>
          <a:lstStyle>
            <a:lvl1pPr marL="171450" indent="-171450" algn="l" defTabSz="914484" rtl="0" eaLnBrk="1" latinLnBrk="0" hangingPunct="1">
              <a:lnSpc>
                <a:spcPct val="90000"/>
              </a:lnSpc>
              <a:spcBef>
                <a:spcPts val="1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71450" algn="l" defTabSz="914484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84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84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84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30" indent="-228621" algn="l" defTabSz="9144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72" indent="-228621" algn="l" defTabSz="9144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14" indent="-228621" algn="l" defTabSz="9144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56" indent="-228621" algn="l" defTabSz="9144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Analyzed candid photos of patient when they felt “happiest”</a:t>
            </a:r>
          </a:p>
          <a:p>
            <a:pPr lvl="1"/>
            <a:r>
              <a:rPr lang="en-US" dirty="0"/>
              <a:t>Highest happiness of 67.7%</a:t>
            </a:r>
          </a:p>
          <a:p>
            <a:pPr lvl="1"/>
            <a:r>
              <a:rPr lang="en-US" dirty="0"/>
              <a:t>Greatest lip corner puller action unit intensity of 80%</a:t>
            </a:r>
          </a:p>
          <a:p>
            <a:pPr lvl="2"/>
            <a:endParaRPr lang="en-US" dirty="0"/>
          </a:p>
          <a:p>
            <a:r>
              <a:rPr lang="en-US" dirty="0"/>
              <a:t>Demonstrates validity for analyzing self taken patient images and the impact of unanalyzed action units</a:t>
            </a:r>
          </a:p>
          <a:p>
            <a:pPr lvl="1"/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65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879183" y="0"/>
            <a:ext cx="10433634" cy="1371600"/>
          </a:xfrm>
          <a:prstGeom prst="rect">
            <a:avLst/>
          </a:prstGeom>
        </p:spPr>
        <p:txBody>
          <a:bodyPr vert="horz" lIns="0" tIns="60950" rIns="0" bIns="6095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750" dirty="0">
              <a:solidFill>
                <a:srgbClr val="77961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0416" y="1621972"/>
            <a:ext cx="103424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  <p:grpSp>
        <p:nvGrpSpPr>
          <p:cNvPr id="9" name="Group 8"/>
          <p:cNvGrpSpPr/>
          <p:nvPr/>
        </p:nvGrpSpPr>
        <p:grpSpPr>
          <a:xfrm>
            <a:off x="4701717" y="563088"/>
            <a:ext cx="2788566" cy="1161466"/>
            <a:chOff x="9379678" y="483017"/>
            <a:chExt cx="5577131" cy="2322931"/>
          </a:xfrm>
        </p:grpSpPr>
        <p:sp>
          <p:nvSpPr>
            <p:cNvPr id="11" name="TextBox 10"/>
            <p:cNvSpPr txBox="1"/>
            <p:nvPr/>
          </p:nvSpPr>
          <p:spPr>
            <a:xfrm>
              <a:off x="9379678" y="483017"/>
              <a:ext cx="5577131" cy="1446533"/>
            </a:xfrm>
            <a:prstGeom prst="rect">
              <a:avLst/>
            </a:prstGeom>
            <a:noFill/>
          </p:spPr>
          <p:txBody>
            <a:bodyPr wrap="none" lIns="45711" tIns="22856" rIns="45711" bIns="22856" rtlCol="0">
              <a:spAutoFit/>
            </a:bodyPr>
            <a:lstStyle/>
            <a:p>
              <a:pPr algn="ctr"/>
              <a:r>
                <a:rPr lang="en-CA" sz="4400" b="1" dirty="0">
                  <a:solidFill>
                    <a:schemeClr val="tx2"/>
                  </a:solidFill>
                  <a:latin typeface="Lato Regular"/>
                  <a:cs typeface="Lato Regular"/>
                </a:rPr>
                <a:t>Conclusion</a:t>
              </a:r>
              <a:endParaRPr lang="id-ID" sz="4400" b="1" dirty="0">
                <a:solidFill>
                  <a:schemeClr val="tx2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412328" y="2714510"/>
              <a:ext cx="1553038" cy="9143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670" tIns="22836" rIns="45670" bIns="22836" rtlCol="0" anchor="ctr"/>
            <a:lstStyle/>
            <a:p>
              <a:pPr algn="ctr"/>
              <a:endParaRPr lang="en-US" sz="900" dirty="0">
                <a:solidFill>
                  <a:schemeClr val="accent2"/>
                </a:solidFill>
                <a:latin typeface="Open Sans Light"/>
              </a:endParaRPr>
            </a:p>
          </p:txBody>
        </p:sp>
        <p:sp>
          <p:nvSpPr>
            <p:cNvPr id="13" name="Subtitle 2"/>
            <p:cNvSpPr txBox="1">
              <a:spLocks/>
            </p:cNvSpPr>
            <p:nvPr/>
          </p:nvSpPr>
          <p:spPr>
            <a:xfrm>
              <a:off x="9673730" y="1828502"/>
              <a:ext cx="5030229" cy="733602"/>
            </a:xfrm>
            <a:prstGeom prst="rect">
              <a:avLst/>
            </a:prstGeom>
          </p:spPr>
          <p:txBody>
            <a:bodyPr vert="horz" wrap="none" lIns="108745" tIns="54373" rIns="108745" bIns="54373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550" dirty="0">
                  <a:solidFill>
                    <a:srgbClr val="445469"/>
                  </a:solidFill>
                  <a:latin typeface="Lato Light"/>
                  <a:cs typeface="Lato Light"/>
                </a:rPr>
                <a:t>What Do We Understand</a:t>
              </a:r>
              <a:r>
                <a:rPr lang="en-US" sz="1550" dirty="0">
                  <a:solidFill>
                    <a:schemeClr val="accent1"/>
                  </a:solidFill>
                  <a:latin typeface="Lato Light"/>
                  <a:cs typeface="Lato Light"/>
                </a:rPr>
                <a:t>?</a:t>
              </a:r>
            </a:p>
          </p:txBody>
        </p:sp>
      </p:grp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3C354ED-928B-4640-8EA5-6AAC5DF26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38832" y="2416486"/>
            <a:ext cx="3144837" cy="39867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Both the AI and manual software discovered increased strength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AI reliably demonstrated the action units responsible for facial expression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C0C898E0-DC3D-47A1-A4A3-E649D64F7CE3}"/>
              </a:ext>
            </a:extLst>
          </p:cNvPr>
          <p:cNvSpPr txBox="1">
            <a:spLocks/>
          </p:cNvSpPr>
          <p:nvPr/>
        </p:nvSpPr>
        <p:spPr>
          <a:xfrm>
            <a:off x="6564707" y="2332058"/>
            <a:ext cx="4602539" cy="39867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Telemedicine implementation will reduce hospital and patient burden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r>
              <a:rPr lang="en-US" dirty="0"/>
              <a:t> Emotional expression in aesthetic surgery </a:t>
            </a:r>
          </a:p>
          <a:p>
            <a:endParaRPr lang="en-US" dirty="0"/>
          </a:p>
          <a:p>
            <a:r>
              <a:rPr lang="en-US" dirty="0"/>
              <a:t>Objective comparison of surgical techniques </a:t>
            </a:r>
          </a:p>
          <a:p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5C6DFC9-42F8-4D1A-87EB-2B9E523F9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38832" y="1503849"/>
            <a:ext cx="3144837" cy="771525"/>
          </a:xfrm>
        </p:spPr>
        <p:txBody>
          <a:bodyPr/>
          <a:lstStyle/>
          <a:p>
            <a:pPr algn="ctr"/>
            <a:r>
              <a:rPr lang="en-US" dirty="0"/>
              <a:t>Surgical Success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6B9B422-1807-4971-A6DF-2912B9D706A9}"/>
              </a:ext>
            </a:extLst>
          </p:cNvPr>
          <p:cNvSpPr txBox="1">
            <a:spLocks/>
          </p:cNvSpPr>
          <p:nvPr/>
        </p:nvSpPr>
        <p:spPr>
          <a:xfrm>
            <a:off x="7008333" y="1753001"/>
            <a:ext cx="3144837" cy="522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tx1"/>
                </a:solidFill>
              </a:rPr>
              <a:t>Impact on Care </a:t>
            </a:r>
          </a:p>
        </p:txBody>
      </p:sp>
    </p:spTree>
    <p:extLst>
      <p:ext uri="{BB962C8B-B14F-4D97-AF65-F5344CB8AC3E}">
        <p14:creationId xmlns:p14="http://schemas.microsoft.com/office/powerpoint/2010/main" val="69411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879183" y="0"/>
            <a:ext cx="10433634" cy="1371600"/>
          </a:xfrm>
          <a:prstGeom prst="rect">
            <a:avLst/>
          </a:prstGeom>
        </p:spPr>
        <p:txBody>
          <a:bodyPr vert="horz" lIns="0" tIns="60950" rIns="0" bIns="6095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750" dirty="0">
              <a:solidFill>
                <a:srgbClr val="77961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0416" y="1621972"/>
            <a:ext cx="103424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  <p:grpSp>
        <p:nvGrpSpPr>
          <p:cNvPr id="9" name="Group 8"/>
          <p:cNvGrpSpPr/>
          <p:nvPr/>
        </p:nvGrpSpPr>
        <p:grpSpPr>
          <a:xfrm>
            <a:off x="4532673" y="1149116"/>
            <a:ext cx="2815817" cy="1024867"/>
            <a:chOff x="9041590" y="1655073"/>
            <a:chExt cx="5631633" cy="2049733"/>
          </a:xfrm>
        </p:grpSpPr>
        <p:sp>
          <p:nvSpPr>
            <p:cNvPr id="11" name="TextBox 10"/>
            <p:cNvSpPr txBox="1"/>
            <p:nvPr/>
          </p:nvSpPr>
          <p:spPr>
            <a:xfrm>
              <a:off x="9041590" y="1655073"/>
              <a:ext cx="5631633" cy="1446534"/>
            </a:xfrm>
            <a:prstGeom prst="rect">
              <a:avLst/>
            </a:prstGeom>
            <a:noFill/>
          </p:spPr>
          <p:txBody>
            <a:bodyPr wrap="none" lIns="45711" tIns="22856" rIns="45711" bIns="22856" rtlCol="0">
              <a:spAutoFit/>
            </a:bodyPr>
            <a:lstStyle/>
            <a:p>
              <a:pPr algn="ctr"/>
              <a:r>
                <a:rPr lang="en-CA" sz="4400" b="1" dirty="0">
                  <a:solidFill>
                    <a:schemeClr val="tx2"/>
                  </a:solidFill>
                  <a:latin typeface="Lato Regular"/>
                  <a:cs typeface="Lato Regular"/>
                </a:rPr>
                <a:t>References</a:t>
              </a:r>
              <a:endParaRPr lang="id-ID" sz="4400" b="1" dirty="0">
                <a:solidFill>
                  <a:schemeClr val="tx2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080890" y="3613368"/>
              <a:ext cx="1553038" cy="9143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670" tIns="22836" rIns="45670" bIns="22836" rtlCol="0" anchor="ctr"/>
            <a:lstStyle/>
            <a:p>
              <a:pPr algn="ctr"/>
              <a:endParaRPr lang="en-US" sz="900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79410BA-4288-4769-A564-C21BA58A4DAD}"/>
              </a:ext>
            </a:extLst>
          </p:cNvPr>
          <p:cNvSpPr txBox="1"/>
          <p:nvPr/>
        </p:nvSpPr>
        <p:spPr>
          <a:xfrm>
            <a:off x="116615" y="2751044"/>
            <a:ext cx="10871416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800"/>
              </a:spcAft>
              <a:buAutoNum type="arabicPeriod"/>
            </a:pPr>
            <a:r>
              <a:rPr lang="en-CA" b="0" i="0" dirty="0">
                <a:solidFill>
                  <a:srgbClr val="212121"/>
                </a:solidFill>
                <a:effectLst/>
                <a:latin typeface="BlinkMacSystemFont"/>
              </a:rPr>
              <a:t>Siemionow M. The decade of face transplant outcomes. J Mater Sci Mater Med. 2017 May;28(5):64. </a:t>
            </a:r>
            <a:r>
              <a:rPr lang="en-CA" b="0" i="0" dirty="0" err="1">
                <a:solidFill>
                  <a:srgbClr val="212121"/>
                </a:solidFill>
                <a:effectLst/>
                <a:latin typeface="BlinkMacSystemFont"/>
              </a:rPr>
              <a:t>doi</a:t>
            </a:r>
            <a:r>
              <a:rPr lang="en-CA" b="0" i="0" dirty="0">
                <a:solidFill>
                  <a:srgbClr val="212121"/>
                </a:solidFill>
                <a:effectLst/>
                <a:latin typeface="BlinkMacSystemFont"/>
              </a:rPr>
              <a:t>: 10.1007/s10856-017-5873-z. </a:t>
            </a:r>
            <a:r>
              <a:rPr lang="en-CA" b="0" i="0" dirty="0" err="1">
                <a:solidFill>
                  <a:srgbClr val="212121"/>
                </a:solidFill>
                <a:effectLst/>
                <a:latin typeface="BlinkMacSystemFont"/>
              </a:rPr>
              <a:t>Epub</a:t>
            </a:r>
            <a:r>
              <a:rPr lang="en-CA" b="0" i="0" dirty="0">
                <a:solidFill>
                  <a:srgbClr val="212121"/>
                </a:solidFill>
                <a:effectLst/>
                <a:latin typeface="BlinkMacSystemFont"/>
              </a:rPr>
              <a:t> 2017 Mar 16. PMID: 28303433.</a:t>
            </a:r>
          </a:p>
          <a:p>
            <a:pPr marL="457200" indent="-457200">
              <a:spcAft>
                <a:spcPts val="800"/>
              </a:spcAft>
              <a:buAutoNum type="arabicPeriod"/>
            </a:pPr>
            <a:endParaRPr lang="en-CA" b="0" i="0" dirty="0">
              <a:solidFill>
                <a:srgbClr val="212121"/>
              </a:solidFill>
              <a:effectLst/>
              <a:latin typeface="BlinkMacSystemFont"/>
            </a:endParaRPr>
          </a:p>
          <a:p>
            <a:pPr marL="457200" indent="-457200">
              <a:spcAft>
                <a:spcPts val="800"/>
              </a:spcAft>
              <a:buAutoNum type="arabicPeriod"/>
            </a:pPr>
            <a:r>
              <a:rPr lang="en-CA" b="0" i="0" dirty="0">
                <a:solidFill>
                  <a:srgbClr val="212121"/>
                </a:solidFill>
                <a:effectLst/>
                <a:latin typeface="BlinkMacSystemFont"/>
              </a:rPr>
              <a:t>Fischer S, </a:t>
            </a:r>
            <a:r>
              <a:rPr lang="en-CA" b="0" i="0" dirty="0" err="1">
                <a:solidFill>
                  <a:srgbClr val="212121"/>
                </a:solidFill>
                <a:effectLst/>
                <a:latin typeface="BlinkMacSystemFont"/>
              </a:rPr>
              <a:t>Kueckelhaus</a:t>
            </a:r>
            <a:r>
              <a:rPr lang="en-CA" b="0" i="0" dirty="0">
                <a:solidFill>
                  <a:srgbClr val="212121"/>
                </a:solidFill>
                <a:effectLst/>
                <a:latin typeface="BlinkMacSystemFont"/>
              </a:rPr>
              <a:t> M, </a:t>
            </a:r>
            <a:r>
              <a:rPr lang="en-CA" b="0" i="0" dirty="0" err="1">
                <a:solidFill>
                  <a:srgbClr val="212121"/>
                </a:solidFill>
                <a:effectLst/>
                <a:latin typeface="BlinkMacSystemFont"/>
              </a:rPr>
              <a:t>Pauzenberger</a:t>
            </a:r>
            <a:r>
              <a:rPr lang="en-CA" b="0" i="0" dirty="0">
                <a:solidFill>
                  <a:srgbClr val="212121"/>
                </a:solidFill>
                <a:effectLst/>
                <a:latin typeface="BlinkMacSystemFont"/>
              </a:rPr>
              <a:t> R, Bueno EM, </a:t>
            </a:r>
            <a:r>
              <a:rPr lang="en-CA" b="0" i="0" dirty="0" err="1">
                <a:solidFill>
                  <a:srgbClr val="212121"/>
                </a:solidFill>
                <a:effectLst/>
                <a:latin typeface="BlinkMacSystemFont"/>
              </a:rPr>
              <a:t>Pomahac</a:t>
            </a:r>
            <a:r>
              <a:rPr lang="en-CA" b="0" i="0" dirty="0">
                <a:solidFill>
                  <a:srgbClr val="212121"/>
                </a:solidFill>
                <a:effectLst/>
                <a:latin typeface="BlinkMacSystemFont"/>
              </a:rPr>
              <a:t> B. Functional outcomes of face transplantation. Am J Transplant. 2015 Jan;15(1):220-33. </a:t>
            </a:r>
            <a:r>
              <a:rPr lang="en-CA" b="0" i="0" dirty="0" err="1">
                <a:solidFill>
                  <a:srgbClr val="212121"/>
                </a:solidFill>
                <a:effectLst/>
                <a:latin typeface="BlinkMacSystemFont"/>
              </a:rPr>
              <a:t>doi</a:t>
            </a:r>
            <a:r>
              <a:rPr lang="en-CA" b="0" i="0" dirty="0">
                <a:solidFill>
                  <a:srgbClr val="212121"/>
                </a:solidFill>
                <a:effectLst/>
                <a:latin typeface="BlinkMacSystemFont"/>
              </a:rPr>
              <a:t>: 10.1111/ajt.12956. </a:t>
            </a:r>
            <a:r>
              <a:rPr lang="en-CA" b="0" i="0" dirty="0" err="1">
                <a:solidFill>
                  <a:srgbClr val="212121"/>
                </a:solidFill>
                <a:effectLst/>
                <a:latin typeface="BlinkMacSystemFont"/>
              </a:rPr>
              <a:t>Epub</a:t>
            </a:r>
            <a:r>
              <a:rPr lang="en-CA" b="0" i="0" dirty="0">
                <a:solidFill>
                  <a:srgbClr val="212121"/>
                </a:solidFill>
                <a:effectLst/>
                <a:latin typeface="BlinkMacSystemFont"/>
              </a:rPr>
              <a:t> 2014 Oct 30. PMID: 25359281.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96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Newsweek names Mayo Clinic the best hospital in the world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spect="1"/>
          </p:cNvSpPr>
          <p:nvPr/>
        </p:nvSpPr>
        <p:spPr>
          <a:xfrm rot="5400000">
            <a:off x="2197378" y="-2195792"/>
            <a:ext cx="5649686" cy="10041270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66" tIns="60932" rIns="121866" bIns="60932" rtlCol="0" anchor="ctr"/>
          <a:lstStyle/>
          <a:p>
            <a:pPr algn="ctr"/>
            <a:endParaRPr lang="en-US" sz="900"/>
          </a:p>
        </p:txBody>
      </p:sp>
      <p:sp>
        <p:nvSpPr>
          <p:cNvPr id="23" name="AutoShape 5"/>
          <p:cNvSpPr>
            <a:spLocks/>
          </p:cNvSpPr>
          <p:nvPr/>
        </p:nvSpPr>
        <p:spPr bwMode="auto">
          <a:xfrm>
            <a:off x="3495070" y="2813958"/>
            <a:ext cx="5234858" cy="1993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5395" tIns="25395" rIns="25395" bIns="25395" anchor="ctr"/>
          <a:lstStyle/>
          <a:p>
            <a:pPr algn="ctr">
              <a:defRPr/>
            </a:pPr>
            <a:r>
              <a:rPr lang="es-ES" sz="3000" dirty="0" err="1">
                <a:solidFill>
                  <a:schemeClr val="bg1"/>
                </a:solidFill>
                <a:latin typeface="Lato Regular"/>
                <a:cs typeface="Lato Regular"/>
              </a:rPr>
              <a:t>Questions</a:t>
            </a:r>
            <a:r>
              <a:rPr lang="es-ES" sz="3000" dirty="0">
                <a:solidFill>
                  <a:schemeClr val="bg1"/>
                </a:solidFill>
                <a:latin typeface="Lato Regular"/>
                <a:cs typeface="Lato Regular"/>
              </a:rPr>
              <a:t> &amp; </a:t>
            </a:r>
            <a:r>
              <a:rPr lang="es-ES" sz="3000" dirty="0" err="1">
                <a:solidFill>
                  <a:schemeClr val="bg1"/>
                </a:solidFill>
                <a:latin typeface="Lato Regular"/>
                <a:cs typeface="Lato Regular"/>
              </a:rPr>
              <a:t>Discussion</a:t>
            </a:r>
            <a:endParaRPr lang="es-ES" sz="300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24" name="Line 4"/>
          <p:cNvSpPr>
            <a:spLocks noChangeShapeType="1"/>
          </p:cNvSpPr>
          <p:nvPr/>
        </p:nvSpPr>
        <p:spPr bwMode="auto">
          <a:xfrm flipV="1">
            <a:off x="4913697" y="4136008"/>
            <a:ext cx="2397604" cy="0"/>
          </a:xfrm>
          <a:prstGeom prst="line">
            <a:avLst/>
          </a:prstGeom>
          <a:noFill/>
          <a:ln w="25400" cap="flat" cmpd="sng">
            <a:solidFill>
              <a:srgbClr val="DCDEE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s-ES" sz="2800"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" name="AutoShape 119"/>
          <p:cNvSpPr>
            <a:spLocks/>
          </p:cNvSpPr>
          <p:nvPr/>
        </p:nvSpPr>
        <p:spPr bwMode="auto">
          <a:xfrm>
            <a:off x="277146" y="161947"/>
            <a:ext cx="1236045" cy="12314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28" y="11543"/>
                </a:moveTo>
                <a:cubicBezTo>
                  <a:pt x="21492" y="11930"/>
                  <a:pt x="21571" y="12337"/>
                  <a:pt x="21571" y="12758"/>
                </a:cubicBezTo>
                <a:cubicBezTo>
                  <a:pt x="21571" y="13464"/>
                  <a:pt x="21388" y="14105"/>
                  <a:pt x="21017" y="14678"/>
                </a:cubicBezTo>
                <a:cubicBezTo>
                  <a:pt x="21111" y="15215"/>
                  <a:pt x="21077" y="15745"/>
                  <a:pt x="20924" y="16285"/>
                </a:cubicBezTo>
                <a:cubicBezTo>
                  <a:pt x="20769" y="16819"/>
                  <a:pt x="20512" y="17287"/>
                  <a:pt x="20141" y="17697"/>
                </a:cubicBezTo>
                <a:cubicBezTo>
                  <a:pt x="20105" y="18451"/>
                  <a:pt x="19901" y="19081"/>
                  <a:pt x="19531" y="19580"/>
                </a:cubicBezTo>
                <a:cubicBezTo>
                  <a:pt x="19161" y="20080"/>
                  <a:pt x="18700" y="20481"/>
                  <a:pt x="18146" y="20783"/>
                </a:cubicBezTo>
                <a:cubicBezTo>
                  <a:pt x="17593" y="21088"/>
                  <a:pt x="16982" y="21297"/>
                  <a:pt x="16321" y="21419"/>
                </a:cubicBezTo>
                <a:cubicBezTo>
                  <a:pt x="15660" y="21540"/>
                  <a:pt x="15010" y="21599"/>
                  <a:pt x="14380" y="21599"/>
                </a:cubicBezTo>
                <a:cubicBezTo>
                  <a:pt x="13730" y="21599"/>
                  <a:pt x="13077" y="21554"/>
                  <a:pt x="12424" y="21461"/>
                </a:cubicBezTo>
                <a:cubicBezTo>
                  <a:pt x="11772" y="21362"/>
                  <a:pt x="11127" y="21235"/>
                  <a:pt x="10497" y="21074"/>
                </a:cubicBezTo>
                <a:cubicBezTo>
                  <a:pt x="9864" y="20894"/>
                  <a:pt x="9237" y="20702"/>
                  <a:pt x="8610" y="20493"/>
                </a:cubicBezTo>
                <a:cubicBezTo>
                  <a:pt x="7982" y="20286"/>
                  <a:pt x="7341" y="20182"/>
                  <a:pt x="6680" y="20182"/>
                </a:cubicBezTo>
                <a:lnTo>
                  <a:pt x="1607" y="20182"/>
                </a:lnTo>
                <a:cubicBezTo>
                  <a:pt x="1167" y="20182"/>
                  <a:pt x="785" y="20029"/>
                  <a:pt x="471" y="19713"/>
                </a:cubicBezTo>
                <a:cubicBezTo>
                  <a:pt x="158" y="19405"/>
                  <a:pt x="0" y="19024"/>
                  <a:pt x="0" y="18572"/>
                </a:cubicBezTo>
                <a:lnTo>
                  <a:pt x="0" y="9880"/>
                </a:lnTo>
                <a:cubicBezTo>
                  <a:pt x="0" y="9440"/>
                  <a:pt x="158" y="9064"/>
                  <a:pt x="471" y="8754"/>
                </a:cubicBezTo>
                <a:cubicBezTo>
                  <a:pt x="785" y="8440"/>
                  <a:pt x="1167" y="8285"/>
                  <a:pt x="1607" y="8285"/>
                </a:cubicBezTo>
                <a:lnTo>
                  <a:pt x="6315" y="8285"/>
                </a:lnTo>
                <a:cubicBezTo>
                  <a:pt x="6558" y="8160"/>
                  <a:pt x="6750" y="8022"/>
                  <a:pt x="6897" y="7872"/>
                </a:cubicBezTo>
                <a:cubicBezTo>
                  <a:pt x="7041" y="7723"/>
                  <a:pt x="7197" y="7548"/>
                  <a:pt x="7369" y="7342"/>
                </a:cubicBezTo>
                <a:cubicBezTo>
                  <a:pt x="7513" y="7161"/>
                  <a:pt x="7663" y="6986"/>
                  <a:pt x="7810" y="6819"/>
                </a:cubicBezTo>
                <a:cubicBezTo>
                  <a:pt x="7957" y="6653"/>
                  <a:pt x="8112" y="6483"/>
                  <a:pt x="8276" y="6311"/>
                </a:cubicBezTo>
                <a:cubicBezTo>
                  <a:pt x="8570" y="5997"/>
                  <a:pt x="8918" y="5690"/>
                  <a:pt x="9302" y="5385"/>
                </a:cubicBezTo>
                <a:cubicBezTo>
                  <a:pt x="9692" y="5085"/>
                  <a:pt x="9989" y="4749"/>
                  <a:pt x="10195" y="4379"/>
                </a:cubicBezTo>
                <a:cubicBezTo>
                  <a:pt x="10339" y="4117"/>
                  <a:pt x="10443" y="3826"/>
                  <a:pt x="10506" y="3507"/>
                </a:cubicBezTo>
                <a:cubicBezTo>
                  <a:pt x="10565" y="3188"/>
                  <a:pt x="10627" y="2866"/>
                  <a:pt x="10675" y="2538"/>
                </a:cubicBezTo>
                <a:cubicBezTo>
                  <a:pt x="10726" y="2216"/>
                  <a:pt x="10780" y="1900"/>
                  <a:pt x="10845" y="1592"/>
                </a:cubicBezTo>
                <a:cubicBezTo>
                  <a:pt x="10907" y="1287"/>
                  <a:pt x="11014" y="1016"/>
                  <a:pt x="11161" y="776"/>
                </a:cubicBezTo>
                <a:cubicBezTo>
                  <a:pt x="11311" y="536"/>
                  <a:pt x="11523" y="350"/>
                  <a:pt x="11800" y="208"/>
                </a:cubicBezTo>
                <a:cubicBezTo>
                  <a:pt x="12074" y="67"/>
                  <a:pt x="12441" y="0"/>
                  <a:pt x="12902" y="0"/>
                </a:cubicBezTo>
                <a:cubicBezTo>
                  <a:pt x="13450" y="0"/>
                  <a:pt x="13956" y="112"/>
                  <a:pt x="14411" y="344"/>
                </a:cubicBezTo>
                <a:cubicBezTo>
                  <a:pt x="14869" y="573"/>
                  <a:pt x="15250" y="881"/>
                  <a:pt x="15567" y="1270"/>
                </a:cubicBezTo>
                <a:cubicBezTo>
                  <a:pt x="15880" y="1657"/>
                  <a:pt x="16126" y="2101"/>
                  <a:pt x="16304" y="2600"/>
                </a:cubicBezTo>
                <a:cubicBezTo>
                  <a:pt x="16479" y="3103"/>
                  <a:pt x="16570" y="3609"/>
                  <a:pt x="16570" y="4123"/>
                </a:cubicBezTo>
                <a:cubicBezTo>
                  <a:pt x="16570" y="4653"/>
                  <a:pt x="16491" y="5162"/>
                  <a:pt x="16332" y="5645"/>
                </a:cubicBezTo>
                <a:cubicBezTo>
                  <a:pt x="16174" y="6125"/>
                  <a:pt x="15982" y="6610"/>
                  <a:pt x="15759" y="7096"/>
                </a:cubicBezTo>
                <a:cubicBezTo>
                  <a:pt x="16072" y="7079"/>
                  <a:pt x="16389" y="7057"/>
                  <a:pt x="16705" y="7034"/>
                </a:cubicBezTo>
                <a:cubicBezTo>
                  <a:pt x="17019" y="7011"/>
                  <a:pt x="17335" y="7000"/>
                  <a:pt x="17652" y="7000"/>
                </a:cubicBezTo>
                <a:cubicBezTo>
                  <a:pt x="18149" y="7000"/>
                  <a:pt x="18630" y="7048"/>
                  <a:pt x="19099" y="7144"/>
                </a:cubicBezTo>
                <a:cubicBezTo>
                  <a:pt x="19568" y="7237"/>
                  <a:pt x="19986" y="7395"/>
                  <a:pt x="20356" y="7616"/>
                </a:cubicBezTo>
                <a:cubicBezTo>
                  <a:pt x="20726" y="7839"/>
                  <a:pt x="21026" y="8144"/>
                  <a:pt x="21255" y="8528"/>
                </a:cubicBezTo>
                <a:cubicBezTo>
                  <a:pt x="21486" y="8918"/>
                  <a:pt x="21599" y="9409"/>
                  <a:pt x="21599" y="10002"/>
                </a:cubicBezTo>
                <a:cubicBezTo>
                  <a:pt x="21599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8" y="11543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3"/>
                  <a:pt x="5340" y="17759"/>
                  <a:pt x="5340" y="17454"/>
                </a:cubicBezTo>
                <a:cubicBezTo>
                  <a:pt x="5340" y="17155"/>
                  <a:pt x="5233" y="16900"/>
                  <a:pt x="5024" y="16686"/>
                </a:cubicBezTo>
                <a:cubicBezTo>
                  <a:pt x="4812" y="16477"/>
                  <a:pt x="4557" y="16372"/>
                  <a:pt x="4258" y="16372"/>
                </a:cubicBezTo>
                <a:cubicBezTo>
                  <a:pt x="3941" y="16372"/>
                  <a:pt x="3684" y="16477"/>
                  <a:pt x="3486" y="16686"/>
                </a:cubicBezTo>
                <a:cubicBezTo>
                  <a:pt x="3289" y="16900"/>
                  <a:pt x="3190" y="17155"/>
                  <a:pt x="3190" y="17454"/>
                </a:cubicBezTo>
                <a:cubicBezTo>
                  <a:pt x="3190" y="17767"/>
                  <a:pt x="3289" y="18024"/>
                  <a:pt x="3486" y="18222"/>
                </a:cubicBezTo>
                <a:cubicBezTo>
                  <a:pt x="3681" y="18420"/>
                  <a:pt x="3939" y="18519"/>
                  <a:pt x="4258" y="18519"/>
                </a:cubicBezTo>
                <a:moveTo>
                  <a:pt x="19164" y="14342"/>
                </a:moveTo>
                <a:cubicBezTo>
                  <a:pt x="19703" y="13901"/>
                  <a:pt x="19975" y="13345"/>
                  <a:pt x="19975" y="12679"/>
                </a:cubicBezTo>
                <a:cubicBezTo>
                  <a:pt x="19975" y="12473"/>
                  <a:pt x="19918" y="12281"/>
                  <a:pt x="19805" y="12097"/>
                </a:cubicBezTo>
                <a:cubicBezTo>
                  <a:pt x="19695" y="11919"/>
                  <a:pt x="19576" y="11761"/>
                  <a:pt x="19446" y="11623"/>
                </a:cubicBezTo>
                <a:cubicBezTo>
                  <a:pt x="19590" y="11363"/>
                  <a:pt x="19720" y="11106"/>
                  <a:pt x="19833" y="10849"/>
                </a:cubicBezTo>
                <a:cubicBezTo>
                  <a:pt x="19944" y="10592"/>
                  <a:pt x="20003" y="10312"/>
                  <a:pt x="20003" y="10002"/>
                </a:cubicBezTo>
                <a:cubicBezTo>
                  <a:pt x="20003" y="9688"/>
                  <a:pt x="19924" y="9440"/>
                  <a:pt x="19766" y="9251"/>
                </a:cubicBezTo>
                <a:cubicBezTo>
                  <a:pt x="19607" y="9070"/>
                  <a:pt x="19415" y="8929"/>
                  <a:pt x="19184" y="8833"/>
                </a:cubicBezTo>
                <a:cubicBezTo>
                  <a:pt x="18955" y="8739"/>
                  <a:pt x="18698" y="8683"/>
                  <a:pt x="18418" y="8663"/>
                </a:cubicBezTo>
                <a:cubicBezTo>
                  <a:pt x="18138" y="8643"/>
                  <a:pt x="17884" y="8635"/>
                  <a:pt x="17649" y="8635"/>
                </a:cubicBezTo>
                <a:cubicBezTo>
                  <a:pt x="17242" y="8635"/>
                  <a:pt x="16835" y="8649"/>
                  <a:pt x="16423" y="8677"/>
                </a:cubicBezTo>
                <a:cubicBezTo>
                  <a:pt x="16010" y="8706"/>
                  <a:pt x="15606" y="8720"/>
                  <a:pt x="15199" y="8720"/>
                </a:cubicBezTo>
                <a:cubicBezTo>
                  <a:pt x="14917" y="8720"/>
                  <a:pt x="14643" y="8706"/>
                  <a:pt x="14366" y="8677"/>
                </a:cubicBezTo>
                <a:cubicBezTo>
                  <a:pt x="14089" y="8649"/>
                  <a:pt x="13829" y="8584"/>
                  <a:pt x="13574" y="8474"/>
                </a:cubicBezTo>
                <a:cubicBezTo>
                  <a:pt x="13574" y="8104"/>
                  <a:pt x="13645" y="7754"/>
                  <a:pt x="13792" y="7421"/>
                </a:cubicBezTo>
                <a:cubicBezTo>
                  <a:pt x="13936" y="7087"/>
                  <a:pt x="14094" y="6751"/>
                  <a:pt x="14275" y="6413"/>
                </a:cubicBezTo>
                <a:cubicBezTo>
                  <a:pt x="14448" y="6074"/>
                  <a:pt x="14606" y="5721"/>
                  <a:pt x="14747" y="5351"/>
                </a:cubicBezTo>
                <a:cubicBezTo>
                  <a:pt x="14886" y="4984"/>
                  <a:pt x="14953" y="4574"/>
                  <a:pt x="14953" y="4122"/>
                </a:cubicBezTo>
                <a:cubicBezTo>
                  <a:pt x="14953" y="3823"/>
                  <a:pt x="14905" y="3529"/>
                  <a:pt x="14812" y="3236"/>
                </a:cubicBezTo>
                <a:cubicBezTo>
                  <a:pt x="14716" y="2945"/>
                  <a:pt x="14583" y="2677"/>
                  <a:pt x="14411" y="2439"/>
                </a:cubicBezTo>
                <a:cubicBezTo>
                  <a:pt x="14238" y="2199"/>
                  <a:pt x="14027" y="2002"/>
                  <a:pt x="13775" y="1843"/>
                </a:cubicBezTo>
                <a:cubicBezTo>
                  <a:pt x="13521" y="1688"/>
                  <a:pt x="13230" y="1606"/>
                  <a:pt x="12893" y="1606"/>
                </a:cubicBezTo>
                <a:lnTo>
                  <a:pt x="12744" y="1606"/>
                </a:lnTo>
                <a:cubicBezTo>
                  <a:pt x="12681" y="1606"/>
                  <a:pt x="12631" y="1617"/>
                  <a:pt x="12594" y="1634"/>
                </a:cubicBezTo>
                <a:cubicBezTo>
                  <a:pt x="12523" y="1671"/>
                  <a:pt x="12481" y="1705"/>
                  <a:pt x="12472" y="1742"/>
                </a:cubicBezTo>
                <a:cubicBezTo>
                  <a:pt x="12464" y="1778"/>
                  <a:pt x="12450" y="1838"/>
                  <a:pt x="12430" y="1920"/>
                </a:cubicBezTo>
                <a:cubicBezTo>
                  <a:pt x="12323" y="2450"/>
                  <a:pt x="12221" y="3007"/>
                  <a:pt x="12128" y="3586"/>
                </a:cubicBezTo>
                <a:cubicBezTo>
                  <a:pt x="12034" y="4167"/>
                  <a:pt x="11854" y="4698"/>
                  <a:pt x="11596" y="5176"/>
                </a:cubicBezTo>
                <a:cubicBezTo>
                  <a:pt x="11334" y="5636"/>
                  <a:pt x="11000" y="6034"/>
                  <a:pt x="10596" y="6367"/>
                </a:cubicBezTo>
                <a:cubicBezTo>
                  <a:pt x="10189" y="6701"/>
                  <a:pt x="9802" y="7051"/>
                  <a:pt x="9432" y="7421"/>
                </a:cubicBezTo>
                <a:cubicBezTo>
                  <a:pt x="9169" y="7700"/>
                  <a:pt x="8949" y="7954"/>
                  <a:pt x="8771" y="8183"/>
                </a:cubicBezTo>
                <a:cubicBezTo>
                  <a:pt x="8593" y="8412"/>
                  <a:pt x="8403" y="8632"/>
                  <a:pt x="8211" y="8833"/>
                </a:cubicBezTo>
                <a:cubicBezTo>
                  <a:pt x="8016" y="9036"/>
                  <a:pt x="7799" y="9222"/>
                  <a:pt x="7556" y="9400"/>
                </a:cubicBezTo>
                <a:cubicBezTo>
                  <a:pt x="7313" y="9575"/>
                  <a:pt x="7019" y="9736"/>
                  <a:pt x="6674" y="9880"/>
                </a:cubicBezTo>
                <a:lnTo>
                  <a:pt x="6646" y="9880"/>
                </a:lnTo>
                <a:lnTo>
                  <a:pt x="6646" y="18572"/>
                </a:lnTo>
                <a:cubicBezTo>
                  <a:pt x="7279" y="18572"/>
                  <a:pt x="7889" y="18649"/>
                  <a:pt x="8485" y="18795"/>
                </a:cubicBezTo>
                <a:cubicBezTo>
                  <a:pt x="9081" y="18945"/>
                  <a:pt x="9683" y="19103"/>
                  <a:pt x="10294" y="19270"/>
                </a:cubicBezTo>
                <a:cubicBezTo>
                  <a:pt x="10901" y="19439"/>
                  <a:pt x="11537" y="19592"/>
                  <a:pt x="12207" y="19741"/>
                </a:cubicBezTo>
                <a:cubicBezTo>
                  <a:pt x="12874" y="19891"/>
                  <a:pt x="13594" y="19965"/>
                  <a:pt x="14374" y="19965"/>
                </a:cubicBezTo>
                <a:cubicBezTo>
                  <a:pt x="14781" y="19965"/>
                  <a:pt x="15222" y="19939"/>
                  <a:pt x="15699" y="19885"/>
                </a:cubicBezTo>
                <a:cubicBezTo>
                  <a:pt x="16177" y="19829"/>
                  <a:pt x="16626" y="19710"/>
                  <a:pt x="17047" y="19527"/>
                </a:cubicBezTo>
                <a:cubicBezTo>
                  <a:pt x="17468" y="19343"/>
                  <a:pt x="17816" y="19086"/>
                  <a:pt x="18101" y="18762"/>
                </a:cubicBezTo>
                <a:cubicBezTo>
                  <a:pt x="18387" y="18440"/>
                  <a:pt x="18525" y="18010"/>
                  <a:pt x="18525" y="17477"/>
                </a:cubicBezTo>
                <a:cubicBezTo>
                  <a:pt x="18525" y="17386"/>
                  <a:pt x="18522" y="17304"/>
                  <a:pt x="18517" y="17225"/>
                </a:cubicBezTo>
                <a:cubicBezTo>
                  <a:pt x="18503" y="17152"/>
                  <a:pt x="18488" y="17070"/>
                  <a:pt x="18471" y="16980"/>
                </a:cubicBezTo>
                <a:cubicBezTo>
                  <a:pt x="18785" y="16836"/>
                  <a:pt x="19028" y="16596"/>
                  <a:pt x="19195" y="16262"/>
                </a:cubicBezTo>
                <a:cubicBezTo>
                  <a:pt x="19364" y="15929"/>
                  <a:pt x="19446" y="15593"/>
                  <a:pt x="19446" y="15263"/>
                </a:cubicBezTo>
                <a:cubicBezTo>
                  <a:pt x="19449" y="14912"/>
                  <a:pt x="19350" y="14605"/>
                  <a:pt x="19164" y="14342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50789" tIns="50789" rIns="50789" bIns="50789" anchor="ctr"/>
          <a:lstStyle/>
          <a:p>
            <a:pPr defTabSz="457098">
              <a:defRPr/>
            </a:pPr>
            <a:endParaRPr lang="es-ES" sz="29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178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879183" y="0"/>
            <a:ext cx="10433634" cy="1371600"/>
          </a:xfrm>
          <a:prstGeom prst="rect">
            <a:avLst/>
          </a:prstGeom>
        </p:spPr>
        <p:txBody>
          <a:bodyPr vert="horz" lIns="0" tIns="60950" rIns="0" bIns="6095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750" dirty="0">
              <a:solidFill>
                <a:srgbClr val="779612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655230" y="727146"/>
            <a:ext cx="2881540" cy="940236"/>
            <a:chOff x="9286695" y="1703354"/>
            <a:chExt cx="5763078" cy="1880471"/>
          </a:xfrm>
        </p:grpSpPr>
        <p:sp>
          <p:nvSpPr>
            <p:cNvPr id="6" name="TextBox 5"/>
            <p:cNvSpPr txBox="1"/>
            <p:nvPr/>
          </p:nvSpPr>
          <p:spPr>
            <a:xfrm>
              <a:off x="9286695" y="1703354"/>
              <a:ext cx="5763078" cy="1446533"/>
            </a:xfrm>
            <a:prstGeom prst="rect">
              <a:avLst/>
            </a:prstGeom>
            <a:noFill/>
          </p:spPr>
          <p:txBody>
            <a:bodyPr wrap="none" lIns="45711" tIns="22856" rIns="45711" bIns="22856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tx2"/>
                  </a:solidFill>
                  <a:latin typeface="Lato Regular"/>
                  <a:cs typeface="Lato Regular"/>
                </a:rPr>
                <a:t>Disclosures</a:t>
              </a:r>
              <a:endParaRPr lang="id-ID" sz="4400" b="1" dirty="0">
                <a:solidFill>
                  <a:schemeClr val="tx2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1391714" y="3492387"/>
              <a:ext cx="1553037" cy="9143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670" tIns="22836" rIns="45670" bIns="22836" rtlCol="0" anchor="ctr"/>
            <a:lstStyle/>
            <a:p>
              <a:pPr algn="ctr"/>
              <a:endParaRPr lang="en-US" sz="900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73939" y="2103176"/>
            <a:ext cx="90881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The authors do </a:t>
            </a:r>
            <a:r>
              <a:rPr lang="en-US" sz="2200" dirty="0">
                <a:solidFill>
                  <a:schemeClr val="accent1"/>
                </a:solidFill>
              </a:rPr>
              <a:t>not</a:t>
            </a:r>
            <a:r>
              <a:rPr lang="en-US" sz="2200" dirty="0"/>
              <a:t> have any financial disclosures or commercial associations to disclose related to this presentation</a:t>
            </a:r>
            <a:r>
              <a:rPr lang="en-US" sz="9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99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879183" y="0"/>
            <a:ext cx="10433634" cy="1371600"/>
          </a:xfrm>
          <a:prstGeom prst="rect">
            <a:avLst/>
          </a:prstGeom>
        </p:spPr>
        <p:txBody>
          <a:bodyPr vert="horz" lIns="0" tIns="60950" rIns="0" bIns="6095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750" dirty="0">
              <a:solidFill>
                <a:srgbClr val="77961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013002-5B20-2C41-A48A-AD8569F7EB52}"/>
              </a:ext>
            </a:extLst>
          </p:cNvPr>
          <p:cNvSpPr txBox="1">
            <a:spLocks/>
          </p:cNvSpPr>
          <p:nvPr/>
        </p:nvSpPr>
        <p:spPr>
          <a:xfrm>
            <a:off x="1074925" y="2449444"/>
            <a:ext cx="10771023" cy="4800600"/>
          </a:xfrm>
          <a:prstGeom prst="rect">
            <a:avLst/>
          </a:prstGeom>
        </p:spPr>
        <p:txBody>
          <a:bodyPr vert="horz" lIns="0" tIns="304747" rIns="0" bIns="6095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500"/>
              </a:spcBef>
              <a:buClr>
                <a:schemeClr val="tx2"/>
              </a:buClr>
              <a:buFont typeface="Arial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F97D9"/>
              </a:buClr>
            </a:pPr>
            <a:endParaRPr lang="en-US" sz="1000" dirty="0">
              <a:solidFill>
                <a:srgbClr val="779612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540613" y="535273"/>
            <a:ext cx="3110770" cy="1167076"/>
            <a:chOff x="9057464" y="1070545"/>
            <a:chExt cx="6221538" cy="2334151"/>
          </a:xfrm>
        </p:grpSpPr>
        <p:sp>
          <p:nvSpPr>
            <p:cNvPr id="11" name="TextBox 10"/>
            <p:cNvSpPr txBox="1"/>
            <p:nvPr/>
          </p:nvSpPr>
          <p:spPr>
            <a:xfrm>
              <a:off x="9057464" y="1070545"/>
              <a:ext cx="6221538" cy="1446534"/>
            </a:xfrm>
            <a:prstGeom prst="rect">
              <a:avLst/>
            </a:prstGeom>
            <a:noFill/>
          </p:spPr>
          <p:txBody>
            <a:bodyPr wrap="none" lIns="45711" tIns="22856" rIns="45711" bIns="22856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tx2"/>
                  </a:solidFill>
                  <a:latin typeface="Lato Regular"/>
                  <a:cs typeface="Lato Regular"/>
                </a:rPr>
                <a:t>Introduction</a:t>
              </a:r>
              <a:endParaRPr lang="id-ID" sz="4400" b="1" dirty="0">
                <a:solidFill>
                  <a:schemeClr val="tx2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391717" y="3313258"/>
              <a:ext cx="1553038" cy="9143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670" tIns="22836" rIns="45670" bIns="22836" rtlCol="0" anchor="ctr"/>
            <a:lstStyle/>
            <a:p>
              <a:pPr algn="ctr"/>
              <a:endParaRPr lang="en-US" sz="900" dirty="0">
                <a:solidFill>
                  <a:schemeClr val="accent2"/>
                </a:solidFill>
                <a:latin typeface="Open Sans Light"/>
              </a:endParaRPr>
            </a:p>
          </p:txBody>
        </p:sp>
        <p:sp>
          <p:nvSpPr>
            <p:cNvPr id="13" name="Subtitle 2"/>
            <p:cNvSpPr txBox="1">
              <a:spLocks/>
            </p:cNvSpPr>
            <p:nvPr/>
          </p:nvSpPr>
          <p:spPr>
            <a:xfrm>
              <a:off x="10158066" y="2344552"/>
              <a:ext cx="4020337" cy="733602"/>
            </a:xfrm>
            <a:prstGeom prst="rect">
              <a:avLst/>
            </a:prstGeom>
          </p:spPr>
          <p:txBody>
            <a:bodyPr vert="horz" wrap="none" lIns="108745" tIns="54373" rIns="108745" bIns="54373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550" dirty="0">
                  <a:solidFill>
                    <a:srgbClr val="445469"/>
                  </a:solidFill>
                  <a:latin typeface="Lato Light"/>
                  <a:cs typeface="Lato Light"/>
                </a:rPr>
                <a:t>What </a:t>
              </a:r>
              <a:r>
                <a:rPr lang="en-US" sz="1550" dirty="0">
                  <a:solidFill>
                    <a:schemeClr val="accent5"/>
                  </a:solidFill>
                  <a:latin typeface="Lato Light"/>
                  <a:cs typeface="Lato Light"/>
                </a:rPr>
                <a:t>Do We Know</a:t>
              </a:r>
              <a:r>
                <a:rPr lang="en-US" sz="1550" dirty="0">
                  <a:solidFill>
                    <a:schemeClr val="accent1"/>
                  </a:solidFill>
                  <a:latin typeface="Lato Light"/>
                  <a:cs typeface="Lato Light"/>
                </a:rPr>
                <a:t>?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37AF521-B4DF-4235-A4B3-25ADA7882FAD}"/>
              </a:ext>
            </a:extLst>
          </p:cNvPr>
          <p:cNvSpPr txBox="1"/>
          <p:nvPr/>
        </p:nvSpPr>
        <p:spPr>
          <a:xfrm>
            <a:off x="1074925" y="2005635"/>
            <a:ext cx="831668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History</a:t>
            </a:r>
            <a:r>
              <a:rPr lang="en-CA" sz="3200" baseline="300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1</a:t>
            </a:r>
            <a:endParaRPr lang="en-US" sz="3200" dirty="0"/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37 reported face transplants worldwide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Delayed motor innervation</a:t>
            </a:r>
            <a:r>
              <a:rPr lang="en-CA" sz="2400" baseline="300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1</a:t>
            </a:r>
            <a:endParaRPr lang="en-US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Rapid sensory recovery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Aesthetic outcomes poorly reported</a:t>
            </a:r>
            <a:r>
              <a:rPr lang="en-CA" sz="2400" baseline="300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2</a:t>
            </a:r>
            <a:r>
              <a:rPr lang="en-US" sz="2400" dirty="0"/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Subjective and limited to presence </a:t>
            </a:r>
            <a:endParaRPr lang="en-US" sz="2400" dirty="0"/>
          </a:p>
          <a:p>
            <a:pPr lvl="1"/>
            <a:endParaRPr lang="en-CA" sz="2400" baseline="300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400" baseline="300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lvl="1"/>
            <a:endParaRPr lang="en-US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2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1F066D5-E6B9-4A45-9A30-979E69A39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684" y="2336385"/>
            <a:ext cx="2235482" cy="311646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96EAF1B-CBAA-4B83-98FB-5F8F7AF4C9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166" y="2336385"/>
            <a:ext cx="2424144" cy="311833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8F870E1-6AD5-4D4D-8355-6CCBDD26DF84}"/>
              </a:ext>
            </a:extLst>
          </p:cNvPr>
          <p:cNvSpPr txBox="1"/>
          <p:nvPr/>
        </p:nvSpPr>
        <p:spPr>
          <a:xfrm>
            <a:off x="7143684" y="5503903"/>
            <a:ext cx="45255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Figure 1. Preoperative smile image (left) and neutral repose image at 66.7 months post-operation of the Mayo Clinic’s face transplant patient</a:t>
            </a:r>
          </a:p>
        </p:txBody>
      </p:sp>
    </p:spTree>
    <p:extLst>
      <p:ext uri="{BB962C8B-B14F-4D97-AF65-F5344CB8AC3E}">
        <p14:creationId xmlns:p14="http://schemas.microsoft.com/office/powerpoint/2010/main" val="299689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879183" y="0"/>
            <a:ext cx="10433634" cy="1371600"/>
          </a:xfrm>
          <a:prstGeom prst="rect">
            <a:avLst/>
          </a:prstGeom>
        </p:spPr>
        <p:txBody>
          <a:bodyPr vert="horz" lIns="0" tIns="60950" rIns="0" bIns="6095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750" dirty="0">
              <a:solidFill>
                <a:srgbClr val="779612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441571" y="826851"/>
            <a:ext cx="1217623" cy="850174"/>
            <a:chOff x="10859383" y="1371599"/>
            <a:chExt cx="2435246" cy="1700347"/>
          </a:xfrm>
        </p:grpSpPr>
        <p:sp>
          <p:nvSpPr>
            <p:cNvPr id="6" name="TextBox 5"/>
            <p:cNvSpPr txBox="1"/>
            <p:nvPr/>
          </p:nvSpPr>
          <p:spPr>
            <a:xfrm>
              <a:off x="10859383" y="1371599"/>
              <a:ext cx="2435246" cy="1446533"/>
            </a:xfrm>
            <a:prstGeom prst="rect">
              <a:avLst/>
            </a:prstGeom>
            <a:noFill/>
          </p:spPr>
          <p:txBody>
            <a:bodyPr wrap="none" lIns="45711" tIns="22856" rIns="45711" bIns="22856" rtlCol="0">
              <a:spAutoFit/>
            </a:bodyPr>
            <a:lstStyle/>
            <a:p>
              <a:pPr algn="ctr"/>
              <a:r>
                <a:rPr lang="en-CA" sz="4400" b="1" dirty="0">
                  <a:solidFill>
                    <a:schemeClr val="tx2"/>
                  </a:solidFill>
                  <a:latin typeface="Lato Regular"/>
                  <a:cs typeface="Lato Regular"/>
                </a:rPr>
                <a:t>Goal</a:t>
              </a:r>
              <a:endParaRPr lang="id-ID" sz="4400" b="1" dirty="0">
                <a:solidFill>
                  <a:schemeClr val="tx2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1391721" y="2980508"/>
              <a:ext cx="1553038" cy="9143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670" tIns="22836" rIns="45670" bIns="22836" rtlCol="0" anchor="ctr"/>
            <a:lstStyle/>
            <a:p>
              <a:pPr algn="ctr"/>
              <a:endParaRPr lang="en-US" sz="900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79183" y="2199020"/>
            <a:ext cx="103424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D41A9B-6208-4DC8-8BA6-F7CCF6ED8E9D}"/>
              </a:ext>
            </a:extLst>
          </p:cNvPr>
          <p:cNvSpPr txBox="1"/>
          <p:nvPr/>
        </p:nvSpPr>
        <p:spPr>
          <a:xfrm>
            <a:off x="1937656" y="2198451"/>
            <a:ext cx="831668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Assess the feasibility of artificial intelligence in long term evaluation of face transplant progression </a:t>
            </a:r>
          </a:p>
          <a:p>
            <a:pPr lvl="1" algn="ctr"/>
            <a:endParaRPr lang="en-CA" sz="2400" baseline="300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400" baseline="300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lvl="1"/>
            <a:endParaRPr lang="en-US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9897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879183" y="0"/>
            <a:ext cx="10433634" cy="1371600"/>
          </a:xfrm>
          <a:prstGeom prst="rect">
            <a:avLst/>
          </a:prstGeom>
        </p:spPr>
        <p:txBody>
          <a:bodyPr vert="horz" lIns="0" tIns="60950" rIns="0" bIns="6095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750" dirty="0">
              <a:solidFill>
                <a:srgbClr val="77961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013002-5B20-2C41-A48A-AD8569F7EB52}"/>
              </a:ext>
            </a:extLst>
          </p:cNvPr>
          <p:cNvSpPr txBox="1">
            <a:spLocks/>
          </p:cNvSpPr>
          <p:nvPr/>
        </p:nvSpPr>
        <p:spPr>
          <a:xfrm>
            <a:off x="1074925" y="2449444"/>
            <a:ext cx="10771023" cy="4800600"/>
          </a:xfrm>
          <a:prstGeom prst="rect">
            <a:avLst/>
          </a:prstGeom>
        </p:spPr>
        <p:txBody>
          <a:bodyPr vert="horz" lIns="0" tIns="304747" rIns="0" bIns="6095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500"/>
              </a:spcBef>
              <a:buClr>
                <a:schemeClr val="tx2"/>
              </a:buClr>
              <a:buFont typeface="Arial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F97D9"/>
              </a:buClr>
            </a:pPr>
            <a:endParaRPr lang="en-US" sz="1000" dirty="0">
              <a:solidFill>
                <a:srgbClr val="779612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960602" y="620806"/>
            <a:ext cx="2270795" cy="1208869"/>
            <a:chOff x="9897446" y="483017"/>
            <a:chExt cx="4541589" cy="2417737"/>
          </a:xfrm>
        </p:grpSpPr>
        <p:sp>
          <p:nvSpPr>
            <p:cNvPr id="11" name="TextBox 10"/>
            <p:cNvSpPr txBox="1"/>
            <p:nvPr/>
          </p:nvSpPr>
          <p:spPr>
            <a:xfrm>
              <a:off x="9897446" y="483017"/>
              <a:ext cx="4541589" cy="1446533"/>
            </a:xfrm>
            <a:prstGeom prst="rect">
              <a:avLst/>
            </a:prstGeom>
            <a:noFill/>
          </p:spPr>
          <p:txBody>
            <a:bodyPr wrap="none" lIns="45711" tIns="22856" rIns="45711" bIns="22856" rtlCol="0">
              <a:spAutoFit/>
            </a:bodyPr>
            <a:lstStyle/>
            <a:p>
              <a:pPr algn="ctr"/>
              <a:r>
                <a:rPr lang="en-CA" sz="4400" b="1" dirty="0">
                  <a:solidFill>
                    <a:schemeClr val="tx2"/>
                  </a:solidFill>
                  <a:latin typeface="Lato Regular"/>
                  <a:cs typeface="Lato Regular"/>
                </a:rPr>
                <a:t>Methods</a:t>
              </a:r>
              <a:endParaRPr lang="id-ID" sz="4400" b="1" dirty="0">
                <a:solidFill>
                  <a:schemeClr val="tx2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412330" y="2809316"/>
              <a:ext cx="1553038" cy="9143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670" tIns="22836" rIns="45670" bIns="22836" rtlCol="0" anchor="ctr"/>
            <a:lstStyle/>
            <a:p>
              <a:pPr algn="ctr"/>
              <a:endParaRPr lang="en-US" sz="900" dirty="0">
                <a:solidFill>
                  <a:schemeClr val="accent2"/>
                </a:solidFill>
                <a:latin typeface="Open Sans Light"/>
              </a:endParaRPr>
            </a:p>
          </p:txBody>
        </p:sp>
        <p:sp>
          <p:nvSpPr>
            <p:cNvPr id="13" name="Subtitle 2"/>
            <p:cNvSpPr txBox="1">
              <a:spLocks/>
            </p:cNvSpPr>
            <p:nvPr/>
          </p:nvSpPr>
          <p:spPr>
            <a:xfrm>
              <a:off x="10239824" y="1820606"/>
              <a:ext cx="3856831" cy="733602"/>
            </a:xfrm>
            <a:prstGeom prst="rect">
              <a:avLst/>
            </a:prstGeom>
          </p:spPr>
          <p:txBody>
            <a:bodyPr vert="horz" wrap="none" lIns="108745" tIns="54373" rIns="108745" bIns="54373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550" dirty="0">
                  <a:solidFill>
                    <a:schemeClr val="accent1"/>
                  </a:solidFill>
                  <a:latin typeface="Lato Light"/>
                  <a:cs typeface="Lato Light"/>
                </a:rPr>
                <a:t>How Did We Do It?</a:t>
              </a:r>
            </a:p>
          </p:txBody>
        </p:sp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FBC2E72-8D53-4972-8226-D4DA92F02A9C}"/>
              </a:ext>
            </a:extLst>
          </p:cNvPr>
          <p:cNvSpPr txBox="1">
            <a:spLocks/>
          </p:cNvSpPr>
          <p:nvPr/>
        </p:nvSpPr>
        <p:spPr>
          <a:xfrm>
            <a:off x="3835173" y="1991369"/>
            <a:ext cx="4521651" cy="9569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Post-operative analysis at 6 month intervals for 66.7 months</a:t>
            </a:r>
            <a:r>
              <a:rPr lang="en-CA" sz="18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dirty="0"/>
              <a:t> 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22001EC-B69D-418B-8466-3DA604DD5E05}"/>
              </a:ext>
            </a:extLst>
          </p:cNvPr>
          <p:cNvSpPr/>
          <p:nvPr/>
        </p:nvSpPr>
        <p:spPr>
          <a:xfrm rot="9026400">
            <a:off x="3205998" y="3209561"/>
            <a:ext cx="1258348" cy="41735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41EC77B7-0F8D-48F0-A018-38C9A14E7C40}"/>
              </a:ext>
            </a:extLst>
          </p:cNvPr>
          <p:cNvSpPr/>
          <p:nvPr/>
        </p:nvSpPr>
        <p:spPr>
          <a:xfrm rot="9026400">
            <a:off x="7727650" y="4740131"/>
            <a:ext cx="1258348" cy="41735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13F1D66A-E072-43CD-B180-2C9B886967DA}"/>
              </a:ext>
            </a:extLst>
          </p:cNvPr>
          <p:cNvSpPr/>
          <p:nvPr/>
        </p:nvSpPr>
        <p:spPr>
          <a:xfrm rot="1923158">
            <a:off x="7721429" y="3228419"/>
            <a:ext cx="1258348" cy="41735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98428722-2706-4CBD-9459-4E95F548A145}"/>
              </a:ext>
            </a:extLst>
          </p:cNvPr>
          <p:cNvSpPr/>
          <p:nvPr/>
        </p:nvSpPr>
        <p:spPr>
          <a:xfrm rot="1923158">
            <a:off x="3212219" y="4758990"/>
            <a:ext cx="1258348" cy="41735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44DA869-D894-46EE-8A05-7E4CAA79F038}"/>
              </a:ext>
            </a:extLst>
          </p:cNvPr>
          <p:cNvSpPr txBox="1">
            <a:spLocks/>
          </p:cNvSpPr>
          <p:nvPr/>
        </p:nvSpPr>
        <p:spPr>
          <a:xfrm>
            <a:off x="198641" y="3909722"/>
            <a:ext cx="4521651" cy="5766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FaceReader artificial intelligence analysis 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0EBA8AB-9969-4D54-9B84-E1C3B833EE56}"/>
              </a:ext>
            </a:extLst>
          </p:cNvPr>
          <p:cNvSpPr txBox="1">
            <a:spLocks/>
          </p:cNvSpPr>
          <p:nvPr/>
        </p:nvSpPr>
        <p:spPr>
          <a:xfrm>
            <a:off x="7614768" y="3583489"/>
            <a:ext cx="4521651" cy="9569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6317B29-E4DC-4633-9426-12AEAC81996A}"/>
              </a:ext>
            </a:extLst>
          </p:cNvPr>
          <p:cNvSpPr txBox="1">
            <a:spLocks/>
          </p:cNvSpPr>
          <p:nvPr/>
        </p:nvSpPr>
        <p:spPr>
          <a:xfrm>
            <a:off x="7670349" y="3489308"/>
            <a:ext cx="4521651" cy="9569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/>
              <a:t>FACEgram</a:t>
            </a:r>
            <a:r>
              <a:rPr lang="en-US" dirty="0"/>
              <a:t> manual smile analysis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41FD3603-63FF-4E94-BE65-A1CBBF7D60AF}"/>
              </a:ext>
            </a:extLst>
          </p:cNvPr>
          <p:cNvSpPr txBox="1">
            <a:spLocks/>
          </p:cNvSpPr>
          <p:nvPr/>
        </p:nvSpPr>
        <p:spPr>
          <a:xfrm>
            <a:off x="3828952" y="5474055"/>
            <a:ext cx="4521651" cy="9569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1. Internal comparison of techniques </a:t>
            </a:r>
          </a:p>
          <a:p>
            <a:pPr algn="ctr"/>
            <a:r>
              <a:rPr lang="en-US" dirty="0"/>
              <a:t>2. External comparison to standard group</a:t>
            </a:r>
          </a:p>
        </p:txBody>
      </p:sp>
    </p:spTree>
    <p:extLst>
      <p:ext uri="{BB962C8B-B14F-4D97-AF65-F5344CB8AC3E}">
        <p14:creationId xmlns:p14="http://schemas.microsoft.com/office/powerpoint/2010/main" val="334344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879183" y="0"/>
            <a:ext cx="10433634" cy="1371600"/>
          </a:xfrm>
          <a:prstGeom prst="rect">
            <a:avLst/>
          </a:prstGeom>
        </p:spPr>
        <p:txBody>
          <a:bodyPr vert="horz" lIns="0" tIns="60950" rIns="0" bIns="6095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750" dirty="0">
              <a:solidFill>
                <a:srgbClr val="779612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960602" y="620806"/>
            <a:ext cx="2270795" cy="1208869"/>
            <a:chOff x="9897446" y="483017"/>
            <a:chExt cx="4541589" cy="2417737"/>
          </a:xfrm>
        </p:grpSpPr>
        <p:sp>
          <p:nvSpPr>
            <p:cNvPr id="11" name="TextBox 10"/>
            <p:cNvSpPr txBox="1"/>
            <p:nvPr/>
          </p:nvSpPr>
          <p:spPr>
            <a:xfrm>
              <a:off x="9897446" y="483017"/>
              <a:ext cx="4541589" cy="1446533"/>
            </a:xfrm>
            <a:prstGeom prst="rect">
              <a:avLst/>
            </a:prstGeom>
            <a:noFill/>
          </p:spPr>
          <p:txBody>
            <a:bodyPr wrap="none" lIns="45711" tIns="22856" rIns="45711" bIns="22856" rtlCol="0">
              <a:spAutoFit/>
            </a:bodyPr>
            <a:lstStyle/>
            <a:p>
              <a:pPr algn="ctr"/>
              <a:r>
                <a:rPr lang="en-CA" sz="4400" b="1" dirty="0">
                  <a:solidFill>
                    <a:schemeClr val="tx2"/>
                  </a:solidFill>
                  <a:latin typeface="Lato Regular"/>
                  <a:cs typeface="Lato Regular"/>
                </a:rPr>
                <a:t>Methods</a:t>
              </a:r>
              <a:endParaRPr lang="id-ID" sz="4400" b="1" dirty="0">
                <a:solidFill>
                  <a:schemeClr val="tx2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412330" y="2809316"/>
              <a:ext cx="1553038" cy="9143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670" tIns="22836" rIns="45670" bIns="22836" rtlCol="0" anchor="ctr"/>
            <a:lstStyle/>
            <a:p>
              <a:pPr algn="ctr"/>
              <a:endParaRPr lang="en-US" sz="900" dirty="0">
                <a:solidFill>
                  <a:schemeClr val="accent2"/>
                </a:solidFill>
                <a:latin typeface="Open Sans Light"/>
              </a:endParaRPr>
            </a:p>
          </p:txBody>
        </p:sp>
        <p:sp>
          <p:nvSpPr>
            <p:cNvPr id="13" name="Subtitle 2"/>
            <p:cNvSpPr txBox="1">
              <a:spLocks/>
            </p:cNvSpPr>
            <p:nvPr/>
          </p:nvSpPr>
          <p:spPr>
            <a:xfrm>
              <a:off x="10239824" y="1820606"/>
              <a:ext cx="3856831" cy="733602"/>
            </a:xfrm>
            <a:prstGeom prst="rect">
              <a:avLst/>
            </a:prstGeom>
          </p:spPr>
          <p:txBody>
            <a:bodyPr vert="horz" wrap="none" lIns="108745" tIns="54373" rIns="108745" bIns="54373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550" dirty="0">
                  <a:solidFill>
                    <a:schemeClr val="accent1"/>
                  </a:solidFill>
                  <a:latin typeface="Lato Light"/>
                  <a:cs typeface="Lato Light"/>
                </a:rPr>
                <a:t>How Did We Do It?</a:t>
              </a:r>
            </a:p>
          </p:txBody>
        </p:sp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FBC2E72-8D53-4972-8226-D4DA92F02A9C}"/>
              </a:ext>
            </a:extLst>
          </p:cNvPr>
          <p:cNvSpPr txBox="1">
            <a:spLocks/>
          </p:cNvSpPr>
          <p:nvPr/>
        </p:nvSpPr>
        <p:spPr>
          <a:xfrm>
            <a:off x="879182" y="2535750"/>
            <a:ext cx="4521651" cy="37735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 err="1"/>
              <a:t>FACEgram</a:t>
            </a:r>
            <a:r>
              <a:rPr lang="en-US" dirty="0"/>
              <a:t> Analysis: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Smile excursion measurements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neutral repose and full face smile with teeth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Still images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Standardization of measurements via iris diameter</a:t>
            </a:r>
          </a:p>
          <a:p>
            <a:pPr lvl="1"/>
            <a:endParaRPr lang="en-US" dirty="0"/>
          </a:p>
          <a:p>
            <a:r>
              <a:rPr lang="en-US" dirty="0"/>
              <a:t>FaceReader Analysis: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Emotion and action unit analysis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Video clip examinations</a:t>
            </a:r>
          </a:p>
          <a:p>
            <a:pPr lvl="2"/>
            <a:r>
              <a:rPr lang="en-US" dirty="0"/>
              <a:t>Full face smile with teeth video clips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5" name="Content Placeholder 7">
            <a:extLst>
              <a:ext uri="{FF2B5EF4-FFF2-40B4-BE49-F238E27FC236}">
                <a16:creationId xmlns:a16="http://schemas.microsoft.com/office/drawing/2014/main" id="{EA6F04B8-54EB-4B1D-8145-4D8C62F151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2" r="6630"/>
          <a:stretch/>
        </p:blipFill>
        <p:spPr>
          <a:xfrm>
            <a:off x="6184071" y="2012868"/>
            <a:ext cx="5285066" cy="39691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2AA47D1-BBB3-469B-9C81-107B7B1F746C}"/>
              </a:ext>
            </a:extLst>
          </p:cNvPr>
          <p:cNvSpPr txBox="1"/>
          <p:nvPr/>
        </p:nvSpPr>
        <p:spPr>
          <a:xfrm>
            <a:off x="6791168" y="6016962"/>
            <a:ext cx="4152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Figure 2. Representative </a:t>
            </a:r>
            <a:r>
              <a:rPr lang="en-CA" sz="1400" dirty="0" err="1"/>
              <a:t>FaceReader</a:t>
            </a:r>
            <a:r>
              <a:rPr lang="en-CA" sz="1400" dirty="0"/>
              <a:t> analysis still frame </a:t>
            </a:r>
          </a:p>
        </p:txBody>
      </p:sp>
    </p:spTree>
    <p:extLst>
      <p:ext uri="{BB962C8B-B14F-4D97-AF65-F5344CB8AC3E}">
        <p14:creationId xmlns:p14="http://schemas.microsoft.com/office/powerpoint/2010/main" val="365174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879183" y="0"/>
            <a:ext cx="10433634" cy="1371600"/>
          </a:xfrm>
          <a:prstGeom prst="rect">
            <a:avLst/>
          </a:prstGeom>
        </p:spPr>
        <p:txBody>
          <a:bodyPr vert="horz" lIns="0" tIns="60950" rIns="0" bIns="6095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750" dirty="0">
              <a:solidFill>
                <a:srgbClr val="779612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619164" y="620806"/>
            <a:ext cx="2953676" cy="1208869"/>
            <a:chOff x="9214570" y="483017"/>
            <a:chExt cx="5907351" cy="2417737"/>
          </a:xfrm>
        </p:grpSpPr>
        <p:sp>
          <p:nvSpPr>
            <p:cNvPr id="11" name="TextBox 10"/>
            <p:cNvSpPr txBox="1"/>
            <p:nvPr/>
          </p:nvSpPr>
          <p:spPr>
            <a:xfrm>
              <a:off x="9214570" y="483017"/>
              <a:ext cx="5907351" cy="1446533"/>
            </a:xfrm>
            <a:prstGeom prst="rect">
              <a:avLst/>
            </a:prstGeom>
            <a:noFill/>
          </p:spPr>
          <p:txBody>
            <a:bodyPr wrap="none" lIns="45711" tIns="22856" rIns="45711" bIns="22856" rtlCol="0">
              <a:spAutoFit/>
            </a:bodyPr>
            <a:lstStyle/>
            <a:p>
              <a:pPr algn="ctr"/>
              <a:r>
                <a:rPr lang="en-CA" sz="4400" b="1" dirty="0">
                  <a:solidFill>
                    <a:schemeClr val="tx2"/>
                  </a:solidFill>
                  <a:latin typeface="Lato Regular"/>
                  <a:cs typeface="Lato Regular"/>
                </a:rPr>
                <a:t>FaceReader</a:t>
              </a:r>
              <a:endParaRPr lang="id-ID" sz="4400" b="1" dirty="0">
                <a:solidFill>
                  <a:schemeClr val="tx2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412330" y="2809316"/>
              <a:ext cx="1553038" cy="9143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670" tIns="22836" rIns="45670" bIns="22836" rtlCol="0" anchor="ctr"/>
            <a:lstStyle/>
            <a:p>
              <a:pPr algn="ctr"/>
              <a:endParaRPr lang="en-US" sz="900" dirty="0">
                <a:solidFill>
                  <a:schemeClr val="accent2"/>
                </a:solidFill>
                <a:latin typeface="Open Sans Light"/>
              </a:endParaRPr>
            </a:p>
          </p:txBody>
        </p:sp>
        <p:sp>
          <p:nvSpPr>
            <p:cNvPr id="13" name="Subtitle 2"/>
            <p:cNvSpPr txBox="1">
              <a:spLocks/>
            </p:cNvSpPr>
            <p:nvPr/>
          </p:nvSpPr>
          <p:spPr>
            <a:xfrm>
              <a:off x="11036520" y="1820606"/>
              <a:ext cx="2263446" cy="733602"/>
            </a:xfrm>
            <a:prstGeom prst="rect">
              <a:avLst/>
            </a:prstGeom>
          </p:spPr>
          <p:txBody>
            <a:bodyPr vert="horz" wrap="none" lIns="108745" tIns="54373" rIns="108745" bIns="54373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550" dirty="0">
                  <a:solidFill>
                    <a:schemeClr val="accent1"/>
                  </a:solidFill>
                  <a:latin typeface="Lato Light"/>
                  <a:cs typeface="Lato Light"/>
                </a:rPr>
                <a:t>What is it?</a:t>
              </a: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205F785-30D6-49CE-A0AA-56173E63D620}"/>
              </a:ext>
            </a:extLst>
          </p:cNvPr>
          <p:cNvSpPr txBox="1">
            <a:spLocks/>
          </p:cNvSpPr>
          <p:nvPr/>
        </p:nvSpPr>
        <p:spPr>
          <a:xfrm>
            <a:off x="879183" y="2577695"/>
            <a:ext cx="4521651" cy="37735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05D7AF0-C47E-42BE-8E45-D434807C1ACF}"/>
              </a:ext>
            </a:extLst>
          </p:cNvPr>
          <p:cNvSpPr txBox="1">
            <a:spLocks/>
          </p:cNvSpPr>
          <p:nvPr/>
        </p:nvSpPr>
        <p:spPr>
          <a:xfrm>
            <a:off x="790947" y="2134978"/>
            <a:ext cx="4739191" cy="4102216"/>
          </a:xfrm>
          <a:prstGeom prst="rect">
            <a:avLst/>
          </a:prstGeom>
        </p:spPr>
        <p:txBody>
          <a:bodyPr/>
          <a:lstStyle>
            <a:lvl1pPr marL="171450" indent="-171450" algn="l" defTabSz="914484" rtl="0" eaLnBrk="1" latinLnBrk="0" hangingPunct="1">
              <a:lnSpc>
                <a:spcPct val="90000"/>
              </a:lnSpc>
              <a:spcBef>
                <a:spcPts val="1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71450" algn="l" defTabSz="914484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84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84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84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30" indent="-228621" algn="l" defTabSz="9144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72" indent="-228621" algn="l" defTabSz="9144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14" indent="-228621" algn="l" defTabSz="9144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56" indent="-228621" algn="l" defTabSz="9144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Artificial neural network </a:t>
            </a:r>
          </a:p>
          <a:p>
            <a:endParaRPr lang="en-US" dirty="0"/>
          </a:p>
          <a:p>
            <a:r>
              <a:rPr lang="en-US" dirty="0"/>
              <a:t>Developed from over </a:t>
            </a:r>
            <a:r>
              <a:rPr lang="en-US" dirty="0">
                <a:solidFill>
                  <a:schemeClr val="accent5"/>
                </a:solidFill>
              </a:rPr>
              <a:t>20,000</a:t>
            </a:r>
            <a:r>
              <a:rPr lang="en-US" dirty="0"/>
              <a:t> hand annotated images by experts </a:t>
            </a:r>
          </a:p>
          <a:p>
            <a:endParaRPr lang="en-US" dirty="0"/>
          </a:p>
          <a:p>
            <a:r>
              <a:rPr lang="en-US" dirty="0"/>
              <a:t>Face modeling tracks 468 key facial landmarks </a:t>
            </a:r>
          </a:p>
          <a:p>
            <a:pPr lvl="1"/>
            <a:r>
              <a:rPr lang="en-US" dirty="0"/>
              <a:t>Outputs </a:t>
            </a:r>
            <a:r>
              <a:rPr lang="en-US" dirty="0">
                <a:solidFill>
                  <a:schemeClr val="accent5"/>
                </a:solidFill>
              </a:rPr>
              <a:t>8 cardinal emotions and 28 action units</a:t>
            </a:r>
          </a:p>
          <a:p>
            <a:endParaRPr lang="en-US" dirty="0"/>
          </a:p>
          <a:p>
            <a:r>
              <a:rPr lang="en-US" dirty="0"/>
              <a:t>Functions on images, video, and live footage</a:t>
            </a:r>
          </a:p>
          <a:p>
            <a:pPr lvl="1"/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5BB337-B46A-473D-ACC6-97513282A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323" y="4605464"/>
            <a:ext cx="6103280" cy="16451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0813C1-6A28-4F63-99E9-18A0C723FB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391" y="2012868"/>
            <a:ext cx="5505974" cy="256213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9FD120E-2685-4CDA-BB81-E8E91F61A588}"/>
              </a:ext>
            </a:extLst>
          </p:cNvPr>
          <p:cNvSpPr txBox="1"/>
          <p:nvPr/>
        </p:nvSpPr>
        <p:spPr>
          <a:xfrm>
            <a:off x="7160266" y="6237194"/>
            <a:ext cx="4152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Figure 3. FaceReader developed exemplary images of analysis and outputted valence</a:t>
            </a:r>
          </a:p>
        </p:txBody>
      </p:sp>
    </p:spTree>
    <p:extLst>
      <p:ext uri="{BB962C8B-B14F-4D97-AF65-F5344CB8AC3E}">
        <p14:creationId xmlns:p14="http://schemas.microsoft.com/office/powerpoint/2010/main" val="410943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879183" y="0"/>
            <a:ext cx="10433634" cy="1371600"/>
          </a:xfrm>
          <a:prstGeom prst="rect">
            <a:avLst/>
          </a:prstGeom>
        </p:spPr>
        <p:txBody>
          <a:bodyPr vert="horz" lIns="0" tIns="60950" rIns="0" bIns="6095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750" dirty="0">
              <a:solidFill>
                <a:srgbClr val="77961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013002-5B20-2C41-A48A-AD8569F7EB52}"/>
              </a:ext>
            </a:extLst>
          </p:cNvPr>
          <p:cNvSpPr txBox="1">
            <a:spLocks/>
          </p:cNvSpPr>
          <p:nvPr/>
        </p:nvSpPr>
        <p:spPr>
          <a:xfrm>
            <a:off x="1074925" y="2449444"/>
            <a:ext cx="10771023" cy="4800600"/>
          </a:xfrm>
          <a:prstGeom prst="rect">
            <a:avLst/>
          </a:prstGeom>
        </p:spPr>
        <p:txBody>
          <a:bodyPr vert="horz" lIns="0" tIns="304747" rIns="0" bIns="6095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500"/>
              </a:spcBef>
              <a:buClr>
                <a:schemeClr val="tx2"/>
              </a:buClr>
              <a:buFont typeface="Arial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F97D9"/>
              </a:buClr>
            </a:pPr>
            <a:endParaRPr lang="en-US" sz="1000" dirty="0">
              <a:solidFill>
                <a:srgbClr val="77961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0416" y="1621972"/>
            <a:ext cx="103424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  <p:grpSp>
        <p:nvGrpSpPr>
          <p:cNvPr id="9" name="Group 8"/>
          <p:cNvGrpSpPr/>
          <p:nvPr/>
        </p:nvGrpSpPr>
        <p:grpSpPr>
          <a:xfrm>
            <a:off x="5130988" y="582428"/>
            <a:ext cx="1930019" cy="1142781"/>
            <a:chOff x="10258826" y="483017"/>
            <a:chExt cx="3860037" cy="2285561"/>
          </a:xfrm>
        </p:grpSpPr>
        <p:sp>
          <p:nvSpPr>
            <p:cNvPr id="11" name="TextBox 10"/>
            <p:cNvSpPr txBox="1"/>
            <p:nvPr/>
          </p:nvSpPr>
          <p:spPr>
            <a:xfrm>
              <a:off x="10317436" y="483017"/>
              <a:ext cx="3701619" cy="1446533"/>
            </a:xfrm>
            <a:prstGeom prst="rect">
              <a:avLst/>
            </a:prstGeom>
            <a:noFill/>
          </p:spPr>
          <p:txBody>
            <a:bodyPr wrap="none" lIns="45711" tIns="22856" rIns="45711" bIns="22856" rtlCol="0">
              <a:spAutoFit/>
            </a:bodyPr>
            <a:lstStyle/>
            <a:p>
              <a:pPr algn="ctr"/>
              <a:r>
                <a:rPr lang="en-CA" sz="4400" b="1" dirty="0">
                  <a:solidFill>
                    <a:schemeClr val="tx2"/>
                  </a:solidFill>
                  <a:latin typeface="Lato Regular"/>
                  <a:cs typeface="Lato Regular"/>
                </a:rPr>
                <a:t>Results</a:t>
              </a:r>
              <a:endParaRPr lang="id-ID" sz="4400" b="1" dirty="0">
                <a:solidFill>
                  <a:schemeClr val="tx2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412328" y="2677140"/>
              <a:ext cx="1553038" cy="9143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670" tIns="22836" rIns="45670" bIns="22836" rtlCol="0" anchor="ctr"/>
            <a:lstStyle/>
            <a:p>
              <a:pPr algn="ctr"/>
              <a:endParaRPr lang="en-US" sz="900" dirty="0">
                <a:solidFill>
                  <a:schemeClr val="accent2"/>
                </a:solidFill>
                <a:latin typeface="Open Sans Light"/>
              </a:endParaRPr>
            </a:p>
          </p:txBody>
        </p:sp>
        <p:sp>
          <p:nvSpPr>
            <p:cNvPr id="13" name="Subtitle 2"/>
            <p:cNvSpPr txBox="1">
              <a:spLocks/>
            </p:cNvSpPr>
            <p:nvPr/>
          </p:nvSpPr>
          <p:spPr>
            <a:xfrm>
              <a:off x="10258826" y="1748566"/>
              <a:ext cx="3860037" cy="733602"/>
            </a:xfrm>
            <a:prstGeom prst="rect">
              <a:avLst/>
            </a:prstGeom>
          </p:spPr>
          <p:txBody>
            <a:bodyPr vert="horz" wrap="none" lIns="108745" tIns="54373" rIns="108745" bIns="54373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550" dirty="0">
                  <a:solidFill>
                    <a:schemeClr val="accent5"/>
                  </a:solidFill>
                  <a:latin typeface="Lato Light"/>
                  <a:cs typeface="Lato Light"/>
                </a:rPr>
                <a:t>What Did We Find?</a:t>
              </a:r>
            </a:p>
          </p:txBody>
        </p:sp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F26A015-321A-45A2-806C-42BD7F77651E}"/>
              </a:ext>
            </a:extLst>
          </p:cNvPr>
          <p:cNvSpPr txBox="1">
            <a:spLocks/>
          </p:cNvSpPr>
          <p:nvPr/>
        </p:nvSpPr>
        <p:spPr>
          <a:xfrm>
            <a:off x="763483" y="1507831"/>
            <a:ext cx="3713939" cy="3860907"/>
          </a:xfrm>
          <a:prstGeom prst="rect">
            <a:avLst/>
          </a:prstGeom>
        </p:spPr>
        <p:txBody>
          <a:bodyPr/>
          <a:lstStyle>
            <a:lvl1pPr marL="171450" indent="-171450" algn="l" defTabSz="914484" rtl="0" eaLnBrk="1" latinLnBrk="0" hangingPunct="1">
              <a:lnSpc>
                <a:spcPct val="90000"/>
              </a:lnSpc>
              <a:spcBef>
                <a:spcPts val="1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71450" algn="l" defTabSz="914484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84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84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84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30" indent="-228621" algn="l" defTabSz="9144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72" indent="-228621" algn="l" defTabSz="9144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14" indent="-228621" algn="l" defTabSz="9144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56" indent="-228621" algn="l" defTabSz="9144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Smile excursion increase from 3.58mm to 4.21mm (p=0.066) </a:t>
            </a:r>
          </a:p>
          <a:p>
            <a:pPr lvl="1"/>
            <a:r>
              <a:rPr lang="en-US" dirty="0"/>
              <a:t>Maximum value of 6.04mm</a:t>
            </a:r>
          </a:p>
          <a:p>
            <a:pPr lvl="1"/>
            <a:r>
              <a:rPr lang="en-US" dirty="0"/>
              <a:t>Standard group average of 6.23mm </a:t>
            </a:r>
          </a:p>
          <a:p>
            <a:pPr lvl="1"/>
            <a:endParaRPr lang="en-US" dirty="0"/>
          </a:p>
          <a:p>
            <a:r>
              <a:rPr lang="en-US" dirty="0"/>
              <a:t>Lip corner puller action unit increased from 0% to 60% at maximum (p=0.214), no detection in most recent follow up</a:t>
            </a:r>
          </a:p>
          <a:p>
            <a:pPr lvl="1"/>
            <a:r>
              <a:rPr lang="en-US" dirty="0"/>
              <a:t>Standard group average of 67.1%</a:t>
            </a:r>
            <a:r>
              <a:rPr lang="en-CA" baseline="30000" dirty="0">
                <a:latin typeface="Calibri" panose="020F0502020204030204" pitchFamily="34" charset="0"/>
                <a:cs typeface="Cordia New" panose="020B0304020202020204" pitchFamily="34" charset="-34"/>
              </a:rPr>
              <a:t>5</a:t>
            </a:r>
            <a:endParaRPr lang="en-US" dirty="0"/>
          </a:p>
          <a:p>
            <a:endParaRPr lang="en-US" dirty="0"/>
          </a:p>
          <a:p>
            <a:r>
              <a:rPr lang="en-US" dirty="0"/>
              <a:t>Cheek raiser action unit increased from 0% to 50% (p=0.0044)</a:t>
            </a:r>
          </a:p>
          <a:p>
            <a:pPr lvl="1"/>
            <a:r>
              <a:rPr lang="en-US" dirty="0"/>
              <a:t>Standard group average of 32.8%</a:t>
            </a:r>
            <a:r>
              <a:rPr lang="en-CA" baseline="30000" dirty="0">
                <a:latin typeface="Calibri" panose="020F0502020204030204" pitchFamily="34" charset="0"/>
                <a:cs typeface="Cordia New" panose="020B0304020202020204" pitchFamily="34" charset="-34"/>
              </a:rPr>
              <a:t>5</a:t>
            </a:r>
            <a:endParaRPr lang="en-US" dirty="0"/>
          </a:p>
          <a:p>
            <a:pPr marL="914400" lvl="2" indent="0">
              <a:buFont typeface="Arial" pitchFamily="34" charset="0"/>
              <a:buNone/>
            </a:pPr>
            <a:endParaRPr lang="en-US" dirty="0"/>
          </a:p>
          <a:p>
            <a:pPr lvl="1"/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21ADA2F-C2FD-4591-B8C7-7C08F19F9F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7" y="2060960"/>
            <a:ext cx="4916566" cy="386090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31E81A4-E61E-4A35-A98F-9253E93156C8}"/>
              </a:ext>
            </a:extLst>
          </p:cNvPr>
          <p:cNvSpPr txBox="1"/>
          <p:nvPr/>
        </p:nvSpPr>
        <p:spPr>
          <a:xfrm>
            <a:off x="6386189" y="5921867"/>
            <a:ext cx="4152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/>
              <a:t>Figure 2. Representative </a:t>
            </a:r>
            <a:r>
              <a:rPr lang="en-CA" sz="1600" dirty="0" err="1"/>
              <a:t>FaceReader</a:t>
            </a:r>
            <a:r>
              <a:rPr lang="en-CA" sz="1600" dirty="0"/>
              <a:t> analysis of action unit function intensity</a:t>
            </a:r>
          </a:p>
        </p:txBody>
      </p:sp>
    </p:spTree>
    <p:extLst>
      <p:ext uri="{BB962C8B-B14F-4D97-AF65-F5344CB8AC3E}">
        <p14:creationId xmlns:p14="http://schemas.microsoft.com/office/powerpoint/2010/main" val="210294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879183" y="0"/>
            <a:ext cx="10433634" cy="1371600"/>
          </a:xfrm>
          <a:prstGeom prst="rect">
            <a:avLst/>
          </a:prstGeom>
        </p:spPr>
        <p:txBody>
          <a:bodyPr vert="horz" lIns="0" tIns="60950" rIns="0" bIns="6095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750" dirty="0">
              <a:solidFill>
                <a:srgbClr val="77961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013002-5B20-2C41-A48A-AD8569F7EB52}"/>
              </a:ext>
            </a:extLst>
          </p:cNvPr>
          <p:cNvSpPr txBox="1">
            <a:spLocks/>
          </p:cNvSpPr>
          <p:nvPr/>
        </p:nvSpPr>
        <p:spPr>
          <a:xfrm>
            <a:off x="1074925" y="2449444"/>
            <a:ext cx="10771023" cy="4800600"/>
          </a:xfrm>
          <a:prstGeom prst="rect">
            <a:avLst/>
          </a:prstGeom>
        </p:spPr>
        <p:txBody>
          <a:bodyPr vert="horz" lIns="0" tIns="304747" rIns="0" bIns="6095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500"/>
              </a:spcBef>
              <a:buClr>
                <a:schemeClr val="tx2"/>
              </a:buClr>
              <a:buFont typeface="Arial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F97D9"/>
              </a:buClr>
            </a:pPr>
            <a:endParaRPr lang="en-US" sz="1000" dirty="0">
              <a:solidFill>
                <a:srgbClr val="77961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0416" y="1621972"/>
            <a:ext cx="103424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  <p:grpSp>
        <p:nvGrpSpPr>
          <p:cNvPr id="9" name="Group 8"/>
          <p:cNvGrpSpPr/>
          <p:nvPr/>
        </p:nvGrpSpPr>
        <p:grpSpPr>
          <a:xfrm>
            <a:off x="4067048" y="582428"/>
            <a:ext cx="4037306" cy="1142781"/>
            <a:chOff x="8130946" y="483017"/>
            <a:chExt cx="8074611" cy="2285561"/>
          </a:xfrm>
        </p:grpSpPr>
        <p:sp>
          <p:nvSpPr>
            <p:cNvPr id="11" name="TextBox 10"/>
            <p:cNvSpPr txBox="1"/>
            <p:nvPr/>
          </p:nvSpPr>
          <p:spPr>
            <a:xfrm>
              <a:off x="8130946" y="483017"/>
              <a:ext cx="8074611" cy="1446533"/>
            </a:xfrm>
            <a:prstGeom prst="rect">
              <a:avLst/>
            </a:prstGeom>
            <a:noFill/>
          </p:spPr>
          <p:txBody>
            <a:bodyPr wrap="none" lIns="45711" tIns="22856" rIns="45711" bIns="22856" rtlCol="0">
              <a:spAutoFit/>
            </a:bodyPr>
            <a:lstStyle/>
            <a:p>
              <a:pPr algn="ctr"/>
              <a:r>
                <a:rPr lang="en-CA" sz="4400" b="1" dirty="0">
                  <a:solidFill>
                    <a:schemeClr val="tx2"/>
                  </a:solidFill>
                  <a:latin typeface="Lato Regular"/>
                  <a:cs typeface="Lato Regular"/>
                </a:rPr>
                <a:t>Emotion Results</a:t>
              </a:r>
              <a:endParaRPr lang="id-ID" sz="4400" b="1" dirty="0">
                <a:solidFill>
                  <a:schemeClr val="tx2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412328" y="2677140"/>
              <a:ext cx="1553038" cy="9143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670" tIns="22836" rIns="45670" bIns="22836" rtlCol="0" anchor="ctr"/>
            <a:lstStyle/>
            <a:p>
              <a:pPr algn="ctr"/>
              <a:endParaRPr lang="en-US" sz="900" dirty="0">
                <a:solidFill>
                  <a:schemeClr val="accent2"/>
                </a:solidFill>
                <a:latin typeface="Open Sans Light"/>
              </a:endParaRPr>
            </a:p>
          </p:txBody>
        </p:sp>
        <p:sp>
          <p:nvSpPr>
            <p:cNvPr id="13" name="Subtitle 2"/>
            <p:cNvSpPr txBox="1">
              <a:spLocks/>
            </p:cNvSpPr>
            <p:nvPr/>
          </p:nvSpPr>
          <p:spPr>
            <a:xfrm>
              <a:off x="10258826" y="1748566"/>
              <a:ext cx="3860037" cy="733602"/>
            </a:xfrm>
            <a:prstGeom prst="rect">
              <a:avLst/>
            </a:prstGeom>
          </p:spPr>
          <p:txBody>
            <a:bodyPr vert="horz" wrap="none" lIns="108745" tIns="54373" rIns="108745" bIns="54373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550" dirty="0">
                  <a:solidFill>
                    <a:schemeClr val="accent5"/>
                  </a:solidFill>
                  <a:latin typeface="Lato Light"/>
                  <a:cs typeface="Lato Light"/>
                </a:rPr>
                <a:t>What Did We Find?</a:t>
              </a:r>
            </a:p>
          </p:txBody>
        </p: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B041739-7672-4634-A881-E96DEF2EFA15}"/>
              </a:ext>
            </a:extLst>
          </p:cNvPr>
          <p:cNvSpPr txBox="1">
            <a:spLocks/>
          </p:cNvSpPr>
          <p:nvPr/>
        </p:nvSpPr>
        <p:spPr>
          <a:xfrm>
            <a:off x="6141616" y="2449444"/>
            <a:ext cx="4207270" cy="3517409"/>
          </a:xfrm>
          <a:prstGeom prst="rect">
            <a:avLst/>
          </a:prstGeom>
        </p:spPr>
        <p:txBody>
          <a:bodyPr/>
          <a:lstStyle>
            <a:lvl1pPr marL="171450" indent="-171450" algn="l" defTabSz="914484" rtl="0" eaLnBrk="1" latinLnBrk="0" hangingPunct="1">
              <a:lnSpc>
                <a:spcPct val="90000"/>
              </a:lnSpc>
              <a:spcBef>
                <a:spcPts val="15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71450" algn="l" defTabSz="914484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84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84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84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30" indent="-228621" algn="l" defTabSz="9144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72" indent="-228621" algn="l" defTabSz="9144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14" indent="-228621" algn="l" defTabSz="9144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56" indent="-228621" algn="l" defTabSz="9144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Perceived happiness increased from 0% to 15.3% (p=0.0018)</a:t>
            </a:r>
          </a:p>
          <a:p>
            <a:r>
              <a:rPr lang="en-US" dirty="0"/>
              <a:t>Standard group average of 51.0%</a:t>
            </a:r>
          </a:p>
          <a:p>
            <a:pPr lvl="1"/>
            <a:endParaRPr lang="en-US" dirty="0"/>
          </a:p>
          <a:p>
            <a:r>
              <a:rPr lang="en-US" dirty="0"/>
              <a:t>Significant impact from unexamined facial action units </a:t>
            </a:r>
          </a:p>
          <a:p>
            <a:endParaRPr lang="en-US" dirty="0"/>
          </a:p>
          <a:p>
            <a:r>
              <a:rPr lang="en-US" dirty="0"/>
              <a:t>Holistic interpretation of emotion and action unit functioning </a:t>
            </a:r>
          </a:p>
          <a:p>
            <a:pPr marL="914400" lvl="2" indent="0">
              <a:buFont typeface="Arial" pitchFamily="34" charset="0"/>
              <a:buNone/>
            </a:pPr>
            <a:endParaRPr lang="en-US" dirty="0"/>
          </a:p>
          <a:p>
            <a:pPr lvl="1"/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7C46FBD-447B-46FE-AB42-13A1952637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1" t="31071" r="9465" b="25787"/>
          <a:stretch/>
        </p:blipFill>
        <p:spPr>
          <a:xfrm>
            <a:off x="995632" y="2139192"/>
            <a:ext cx="4338204" cy="326993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F39B488-7045-4495-A06F-1405AABCDFD8}"/>
              </a:ext>
            </a:extLst>
          </p:cNvPr>
          <p:cNvSpPr txBox="1"/>
          <p:nvPr/>
        </p:nvSpPr>
        <p:spPr>
          <a:xfrm>
            <a:off x="995632" y="5581780"/>
            <a:ext cx="4152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/>
              <a:t>Figure 3. Representative </a:t>
            </a:r>
            <a:r>
              <a:rPr lang="en-CA" sz="1600" dirty="0" err="1"/>
              <a:t>FaceReader</a:t>
            </a:r>
            <a:r>
              <a:rPr lang="en-CA" sz="1600" dirty="0"/>
              <a:t> analysis of emotion</a:t>
            </a:r>
          </a:p>
        </p:txBody>
      </p:sp>
    </p:spTree>
    <p:extLst>
      <p:ext uri="{BB962C8B-B14F-4D97-AF65-F5344CB8AC3E}">
        <p14:creationId xmlns:p14="http://schemas.microsoft.com/office/powerpoint/2010/main" val="227002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629</Words>
  <Application>Microsoft Macintosh PowerPoint</Application>
  <PresentationFormat>Widescreen</PresentationFormat>
  <Paragraphs>138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BlinkMacSystemFont</vt:lpstr>
      <vt:lpstr>Lato Regular</vt:lpstr>
      <vt:lpstr>Arial</vt:lpstr>
      <vt:lpstr>Calibri</vt:lpstr>
      <vt:lpstr>Calibri Light</vt:lpstr>
      <vt:lpstr>Gill Sans</vt:lpstr>
      <vt:lpstr>Lato Light</vt:lpstr>
      <vt:lpstr>Open Sans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hebel</dc:creator>
  <cp:lastModifiedBy>Boonipat, Thanapoom (Mo), M.D.</cp:lastModifiedBy>
  <cp:revision>1</cp:revision>
  <dcterms:created xsi:type="dcterms:W3CDTF">2022-03-27T20:51:38Z</dcterms:created>
  <dcterms:modified xsi:type="dcterms:W3CDTF">2022-03-28T03:43:42Z</dcterms:modified>
</cp:coreProperties>
</file>